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Quattrocento Sans" panose="020B05020500000200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37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6"/>
  </p:normalViewPr>
  <p:slideViewPr>
    <p:cSldViewPr snapToGrid="0">
      <p:cViewPr varScale="1">
        <p:scale>
          <a:sx n="109" d="100"/>
          <a:sy n="109" d="100"/>
        </p:scale>
        <p:origin x="704" y="192"/>
      </p:cViewPr>
      <p:guideLst>
        <p:guide pos="3840"/>
        <p:guide orient="horz" pos="436"/>
        <p:guide orient="horz" pos="37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71500" y="1638301"/>
            <a:ext cx="110490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0" y="6469664"/>
            <a:ext cx="12192000" cy="388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5080000" y="6469664"/>
            <a:ext cx="2032000" cy="3883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6019666" y="271164"/>
            <a:ext cx="152668" cy="151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5731361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6356386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1477832" y="6606187"/>
            <a:ext cx="142668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lvl="1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lvl="2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lvl="3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lvl="4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lvl="5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lvl="6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lvl="7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lvl="8" indent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2">
            <a:alphaModFix/>
          </a:blip>
          <a:srcRect l="1192" t="6929" r="2220" b="5282"/>
          <a:stretch/>
        </p:blipFill>
        <p:spPr>
          <a:xfrm>
            <a:off x="5492673" y="6538913"/>
            <a:ext cx="1206654" cy="263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sz="2800" b="1" i="0" u="none" strike="noStrike" cap="non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hyperlink" Target="https://www.altruistaccelerator.org/wp-content/uploads/2025/07/Terms-of-Use_AIS-Tools-and-Resourc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571500" y="1449388"/>
            <a:ext cx="5133975" cy="4464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</a:pPr>
            <a:r>
              <a:rPr lang="en-US" sz="4000">
                <a:solidFill>
                  <a:schemeClr val="lt1"/>
                </a:solidFill>
              </a:rPr>
              <a:t>KPI selection &amp; refinement</a:t>
            </a:r>
            <a:endParaRPr/>
          </a:p>
        </p:txBody>
      </p:sp>
      <p:grpSp>
        <p:nvGrpSpPr>
          <p:cNvPr id="95" name="Google Shape;95;p13"/>
          <p:cNvGrpSpPr/>
          <p:nvPr/>
        </p:nvGrpSpPr>
        <p:grpSpPr>
          <a:xfrm>
            <a:off x="6110867" y="1449388"/>
            <a:ext cx="5501692" cy="519276"/>
            <a:chOff x="6110867" y="1449388"/>
            <a:chExt cx="5501692" cy="519276"/>
          </a:xfrm>
        </p:grpSpPr>
        <p:sp>
          <p:nvSpPr>
            <p:cNvPr id="96" name="Google Shape;96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Business Framework: first cut</a:t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6118808" y="3510907"/>
            <a:ext cx="5501692" cy="519276"/>
            <a:chOff x="6110867" y="1449388"/>
            <a:chExt cx="5501692" cy="519276"/>
          </a:xfrm>
        </p:grpSpPr>
        <p:sp>
          <p:nvSpPr>
            <p:cNvPr id="100" name="Google Shape;100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Business Plan: second cut</a:t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6110867" y="5394162"/>
            <a:ext cx="5501692" cy="519276"/>
            <a:chOff x="6110867" y="1449388"/>
            <a:chExt cx="5501692" cy="519276"/>
          </a:xfrm>
        </p:grpSpPr>
        <p:sp>
          <p:nvSpPr>
            <p:cNvPr id="104" name="Google Shape;104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Dashboard: third cut</a:t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 rot="5400000" flipH="1">
              <a:off x="6654426" y="1636754"/>
              <a:ext cx="291463" cy="131965"/>
            </a:xfrm>
            <a:prstGeom prst="triangle">
              <a:avLst>
                <a:gd name="adj" fmla="val 50000"/>
              </a:avLst>
            </a:prstGeom>
            <a:solidFill>
              <a:srgbClr val="00BFE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324000" tIns="45700" rIns="3240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/>
            </a:p>
          </p:txBody>
        </p:sp>
      </p:grpSp>
      <p:sp>
        <p:nvSpPr>
          <p:cNvPr id="108" name="Google Shape;108;p13"/>
          <p:cNvSpPr/>
          <p:nvPr/>
        </p:nvSpPr>
        <p:spPr>
          <a:xfrm>
            <a:off x="7134575" y="2091980"/>
            <a:ext cx="4351800" cy="4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-330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initial alignment around top-level indicators among leadership and board</a:t>
            </a:r>
            <a:endParaRPr sz="16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four buckets: financial, stakeholder, organizational, impact</a:t>
            </a:r>
            <a:endParaRPr sz="16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sz="16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0" indent="-317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attrocento Sans"/>
              <a:buChar char="●"/>
            </a:pPr>
            <a: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KPIs evolve as strategy develops and business plan evolves</a:t>
            </a: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6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The process of planning data collection and reporting will give new insights.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dirty="0"/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1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09" name="Google Shape;10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/>
          <p:nvPr/>
        </p:nvSpPr>
        <p:spPr>
          <a:xfrm>
            <a:off x="11549650" y="3953100"/>
            <a:ext cx="644700" cy="20691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9637375" y="3587988"/>
            <a:ext cx="2102400" cy="3651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690200" y="4627500"/>
            <a:ext cx="390900" cy="1081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00406639-75F1-D345-882C-CCD4C72798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559667"/>
            <a:ext cx="7530101" cy="1554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45811"/>
      </a:accent3>
      <a:accent4>
        <a:srgbClr val="32BC52"/>
      </a:accent4>
      <a:accent5>
        <a:srgbClr val="FFC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Quattrocento Sans</vt:lpstr>
      <vt:lpstr>Calibri</vt:lpstr>
      <vt:lpstr>Office Theme</vt:lpstr>
      <vt:lpstr>KPI selection &amp; refinement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Jasmine Gleason</cp:lastModifiedBy>
  <cp:revision>1</cp:revision>
  <dcterms:modified xsi:type="dcterms:W3CDTF">2025-08-04T06:14:15Z</dcterms:modified>
</cp:coreProperties>
</file>