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9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embeddedFontLst>
    <p:embeddedFont>
      <p:font typeface="Quattrocento Sans" panose="020B0502050000020003" pitchFamily="34" charset="0"/>
      <p:regular r:id="rId14"/>
      <p:bold r:id="rId15"/>
      <p:italic r:id="rId16"/>
      <p:boldItalic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pos="3840">
          <p15:clr>
            <a:srgbClr val="A4A3A4"/>
          </p15:clr>
        </p15:guide>
        <p15:guide id="2" orient="horz" pos="436">
          <p15:clr>
            <a:srgbClr val="A4A3A4"/>
          </p15:clr>
        </p15:guide>
        <p15:guide id="3" orient="horz" pos="37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1224" y="278"/>
      </p:cViewPr>
      <p:guideLst>
        <p:guide pos="3840"/>
        <p:guide orient="horz" pos="436"/>
        <p:guide orient="horz" pos="37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8" name="Google Shape;218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9" name="Google Shape;219;p1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7" name="Google Shape;227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6" name="Google Shape;10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7" name="Google Shape;12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0" name="Google Shape;150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Jacques-Louis David 1791 “</a:t>
            </a:r>
            <a:r>
              <a:rPr lang="en-US" sz="1200" b="1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Belisarius begging for alms</a:t>
            </a:r>
            <a:r>
              <a:rPr lang="en-US" sz="1200" b="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”</a:t>
            </a:r>
            <a:endParaRPr/>
          </a:p>
        </p:txBody>
      </p:sp>
      <p:sp>
        <p:nvSpPr>
          <p:cNvPr id="151" name="Google Shape;151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265453c1dd4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7" name="Google Shape;167;g265453c1dd4_0_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Jacques-Louis David 1791 “</a:t>
            </a:r>
            <a:r>
              <a:rPr lang="en-US" sz="1200" b="1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Belisarius begging for alms</a:t>
            </a:r>
            <a:r>
              <a:rPr lang="en-US" sz="1200" b="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”</a:t>
            </a:r>
            <a:endParaRPr/>
          </a:p>
        </p:txBody>
      </p:sp>
      <p:sp>
        <p:nvSpPr>
          <p:cNvPr id="168" name="Google Shape;168;g265453c1dd4_0_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265453c1dd4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8" name="Google Shape;178;g265453c1dd4_0_1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Jacques-Louis David 1791 “</a:t>
            </a:r>
            <a:r>
              <a:rPr lang="en-US" sz="1200" b="1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Belisarius begging for alms</a:t>
            </a:r>
            <a:r>
              <a:rPr lang="en-US" sz="1200" b="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”</a:t>
            </a:r>
            <a:endParaRPr/>
          </a:p>
        </p:txBody>
      </p:sp>
      <p:sp>
        <p:nvSpPr>
          <p:cNvPr id="179" name="Google Shape;179;g265453c1dd4_0_1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265453c1dd4_0_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9" name="Google Shape;189;g265453c1dd4_0_4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Jacques-Louis David 1791 “</a:t>
            </a:r>
            <a:r>
              <a:rPr lang="en-US" sz="1200" b="1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Belisarius begging for alms</a:t>
            </a:r>
            <a:r>
              <a:rPr lang="en-US" sz="1200" b="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”</a:t>
            </a:r>
            <a:endParaRPr/>
          </a:p>
        </p:txBody>
      </p:sp>
      <p:sp>
        <p:nvSpPr>
          <p:cNvPr id="190" name="Google Shape;190;g265453c1dd4_0_4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0" name="Google Shape;200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1" name="Google Shape;201;p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9" name="Google Shape;209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ltruistaccelerator.org/wp-content/uploads/2025/07/Terms-of-Use_AIS-Tools-and-Resources.pdf" TargetMode="Externa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ltruistaccelerator.org/wp-content/uploads/2025/07/Terms-of-Use_AIS-Tools-and-Resources.pdf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truistaccelerator.org/wp-content/uploads/2025/07/Terms-of-Use_AIS-Tools-and-Resources.pdf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ltruistaccelerator.org/wp-content/uploads/2025/07/Terms-of-Use_AIS-Tools-and-Resources.pdf" TargetMode="Externa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ltruistaccelerator.org/wp-content/uploads/2025/07/Terms-of-Use_AIS-Tools-and-Resources.pdf" TargetMode="Externa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ltruistaccelerator.org/wp-content/uploads/2025/07/Terms-of-Use_AIS-Tools-and-Resources.pdf" TargetMode="Externa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ltruistaccelerator.org/wp-content/uploads/2025/07/Terms-of-Use_AIS-Tools-and-Resources.pdf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ltruistaccelerator.org/wp-content/uploads/2025/07/Terms-of-Use_AIS-Tools-and-Resources.pdf" TargetMode="Externa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ltruistaccelerator.org/wp-content/uploads/2025/07/Terms-of-Use_AIS-Tools-and-Resources.pdf" TargetMode="Externa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ltruistaccelerator.org/wp-content/uploads/2025/07/Terms-of-Use_AIS-Tools-and-Resources.pdf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Font typeface="Quattrocento Sans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0" name="Google Shape;80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806CA8C-83FE-A3CC-F006-4D4E6D8A9D4A}"/>
              </a:ext>
            </a:extLst>
          </p:cNvPr>
          <p:cNvSpPr/>
          <p:nvPr userDrawn="1"/>
        </p:nvSpPr>
        <p:spPr>
          <a:xfrm>
            <a:off x="0" y="6038850"/>
            <a:ext cx="2743201" cy="8191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i="1" dirty="0">
                <a:solidFill>
                  <a:sysClr val="windowText" lastClr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Copyright 2025 Altruist Impact Accelerator, all rights reserved.</a:t>
            </a:r>
          </a:p>
          <a:p>
            <a:pPr algn="ctr"/>
            <a:r>
              <a:rPr lang="en-US" sz="1000" b="1" i="1" dirty="0">
                <a:solidFill>
                  <a:sysClr val="windowText" lastClr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Licensed for noncommercial use only under the </a:t>
            </a:r>
            <a:r>
              <a:rPr lang="en-US" sz="1000" b="1" i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Terms of Service.</a:t>
            </a:r>
            <a:endParaRPr lang="en-US" sz="1000" b="1" i="1" dirty="0">
              <a:solidFill>
                <a:srgbClr val="00B0F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6" name="Google Shape;86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61AC671-3E42-AE66-1E49-3C017188FD55}"/>
              </a:ext>
            </a:extLst>
          </p:cNvPr>
          <p:cNvSpPr/>
          <p:nvPr userDrawn="1"/>
        </p:nvSpPr>
        <p:spPr>
          <a:xfrm>
            <a:off x="0" y="6038850"/>
            <a:ext cx="2743201" cy="8191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i="1" dirty="0">
                <a:solidFill>
                  <a:sysClr val="windowText" lastClr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Copyright 2025 Altruist Impact Accelerator, all rights reserved.</a:t>
            </a:r>
          </a:p>
          <a:p>
            <a:pPr algn="ctr"/>
            <a:r>
              <a:rPr lang="en-US" sz="1000" b="1" i="1" dirty="0">
                <a:solidFill>
                  <a:sysClr val="windowText" lastClr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Licensed for noncommercial use only under the </a:t>
            </a:r>
            <a:r>
              <a:rPr lang="en-US" sz="1000" b="1" i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Terms of Service.</a:t>
            </a:r>
            <a:endParaRPr lang="en-US" sz="1000" b="1" i="1" dirty="0">
              <a:solidFill>
                <a:srgbClr val="00B0F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571500" y="688046"/>
            <a:ext cx="11049000" cy="6845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Quattrocento Sans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571500" y="1638301"/>
            <a:ext cx="11049000" cy="445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/>
          <p:nvPr/>
        </p:nvSpPr>
        <p:spPr>
          <a:xfrm>
            <a:off x="0" y="6469664"/>
            <a:ext cx="12192000" cy="38833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25" name="Google Shape;25;p3"/>
          <p:cNvSpPr/>
          <p:nvPr/>
        </p:nvSpPr>
        <p:spPr>
          <a:xfrm>
            <a:off x="5080000" y="6469664"/>
            <a:ext cx="2032000" cy="38833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26" name="Google Shape;26;p3"/>
          <p:cNvSpPr/>
          <p:nvPr/>
        </p:nvSpPr>
        <p:spPr>
          <a:xfrm>
            <a:off x="6019666" y="271164"/>
            <a:ext cx="152668" cy="151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27" name="Google Shape;27;p3"/>
          <p:cNvSpPr/>
          <p:nvPr/>
        </p:nvSpPr>
        <p:spPr>
          <a:xfrm>
            <a:off x="5731361" y="289312"/>
            <a:ext cx="104273" cy="104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28" name="Google Shape;28;p3"/>
          <p:cNvSpPr/>
          <p:nvPr/>
        </p:nvSpPr>
        <p:spPr>
          <a:xfrm>
            <a:off x="6356386" y="289312"/>
            <a:ext cx="104273" cy="104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29" name="Google Shape;29;p3"/>
          <p:cNvSpPr txBox="1">
            <a:spLocks noGrp="1"/>
          </p:cNvSpPr>
          <p:nvPr>
            <p:ph type="ftr" idx="11"/>
          </p:nvPr>
        </p:nvSpPr>
        <p:spPr>
          <a:xfrm>
            <a:off x="571500" y="6492875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3"/>
          <p:cNvSpPr txBox="1">
            <a:spLocks noGrp="1"/>
          </p:cNvSpPr>
          <p:nvPr>
            <p:ph type="sldNum" idx="12"/>
          </p:nvPr>
        </p:nvSpPr>
        <p:spPr>
          <a:xfrm>
            <a:off x="11477832" y="6606187"/>
            <a:ext cx="142668" cy="1384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marL="0" lvl="0" indent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lvl="1" indent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lvl="2" indent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lvl="3" indent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lvl="4" indent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lvl="5" indent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lvl="6" indent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lvl="7" indent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lvl="8" indent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31" name="Google Shape;31;p3"/>
          <p:cNvPicPr preferRelativeResize="0"/>
          <p:nvPr/>
        </p:nvPicPr>
        <p:blipFill rotWithShape="1">
          <a:blip r:embed="rId2">
            <a:alphaModFix/>
          </a:blip>
          <a:srcRect l="1192" t="6929" r="2220" b="5282"/>
          <a:stretch/>
        </p:blipFill>
        <p:spPr>
          <a:xfrm>
            <a:off x="5492673" y="6538913"/>
            <a:ext cx="1206654" cy="26352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BB734FB-F99B-C6CC-441C-925E09258584}"/>
              </a:ext>
            </a:extLst>
          </p:cNvPr>
          <p:cNvSpPr/>
          <p:nvPr userDrawn="1"/>
        </p:nvSpPr>
        <p:spPr>
          <a:xfrm>
            <a:off x="0" y="6038850"/>
            <a:ext cx="2743201" cy="8191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i="1" dirty="0">
                <a:solidFill>
                  <a:sysClr val="windowText" lastClr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Copyright 2025 Altruist Impact Accelerator, all rights reserved.</a:t>
            </a:r>
          </a:p>
          <a:p>
            <a:pPr algn="ctr"/>
            <a:r>
              <a:rPr lang="en-US" sz="1000" b="1" i="1" dirty="0">
                <a:solidFill>
                  <a:sysClr val="windowText" lastClr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Licensed for noncommercial use only under the </a:t>
            </a:r>
            <a:r>
              <a:rPr lang="en-US" sz="1000" b="1" i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/>
              </a:rPr>
              <a:t>Terms of Service.</a:t>
            </a:r>
            <a:endParaRPr lang="en-US" sz="1000" b="1" i="1" dirty="0">
              <a:solidFill>
                <a:srgbClr val="00B0F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360">
          <p15:clr>
            <a:srgbClr val="FBAE40"/>
          </p15:clr>
        </p15:guide>
        <p15:guide id="2" pos="732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Font typeface="Quattrocento Sans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706E149-A21F-3F09-46F4-CAFC11D93C26}"/>
              </a:ext>
            </a:extLst>
          </p:cNvPr>
          <p:cNvSpPr/>
          <p:nvPr userDrawn="1"/>
        </p:nvSpPr>
        <p:spPr>
          <a:xfrm>
            <a:off x="0" y="6038850"/>
            <a:ext cx="2743201" cy="8191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i="1" dirty="0">
                <a:solidFill>
                  <a:sysClr val="windowText" lastClr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Copyright 2025 Altruist Impact Accelerator, all rights reserved.</a:t>
            </a:r>
          </a:p>
          <a:p>
            <a:pPr algn="ctr"/>
            <a:r>
              <a:rPr lang="en-US" sz="1000" b="1" i="1" dirty="0">
                <a:solidFill>
                  <a:sysClr val="windowText" lastClr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Licensed for noncommercial use only under the </a:t>
            </a:r>
            <a:r>
              <a:rPr lang="en-US" sz="1000" b="1" i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Terms of Service.</a:t>
            </a:r>
            <a:endParaRPr lang="en-US" sz="1000" b="1" i="1" dirty="0">
              <a:solidFill>
                <a:srgbClr val="00B0F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CDB259B-3AB1-0F32-AB97-CE191D24EB2E}"/>
              </a:ext>
            </a:extLst>
          </p:cNvPr>
          <p:cNvSpPr/>
          <p:nvPr userDrawn="1"/>
        </p:nvSpPr>
        <p:spPr>
          <a:xfrm>
            <a:off x="0" y="6038850"/>
            <a:ext cx="2743201" cy="8191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i="1" dirty="0">
                <a:solidFill>
                  <a:sysClr val="windowText" lastClr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Copyright 2025 Altruist Impact Accelerator, all rights reserved.</a:t>
            </a:r>
          </a:p>
          <a:p>
            <a:pPr algn="ctr"/>
            <a:r>
              <a:rPr lang="en-US" sz="1000" b="1" i="1" dirty="0">
                <a:solidFill>
                  <a:sysClr val="windowText" lastClr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Licensed for noncommercial use only under the </a:t>
            </a:r>
            <a:r>
              <a:rPr lang="en-US" sz="1000" b="1" i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Terms of Service.</a:t>
            </a:r>
            <a:endParaRPr lang="en-US" sz="1000" b="1" i="1" dirty="0">
              <a:solidFill>
                <a:srgbClr val="00B0F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B899B88-D83B-78FD-C414-17D089000DA8}"/>
              </a:ext>
            </a:extLst>
          </p:cNvPr>
          <p:cNvSpPr/>
          <p:nvPr userDrawn="1"/>
        </p:nvSpPr>
        <p:spPr>
          <a:xfrm>
            <a:off x="0" y="6038850"/>
            <a:ext cx="2743201" cy="8191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i="1" dirty="0">
                <a:solidFill>
                  <a:sysClr val="windowText" lastClr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Copyright 2025 Altruist Impact Accelerator, all rights reserved.</a:t>
            </a:r>
          </a:p>
          <a:p>
            <a:pPr algn="ctr"/>
            <a:r>
              <a:rPr lang="en-US" sz="1000" b="1" i="1" dirty="0">
                <a:solidFill>
                  <a:sysClr val="windowText" lastClr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Licensed for noncommercial use only under the </a:t>
            </a:r>
            <a:r>
              <a:rPr lang="en-US" sz="1000" b="1" i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Terms of Service.</a:t>
            </a:r>
            <a:endParaRPr lang="en-US" sz="1000" b="1" i="1" dirty="0">
              <a:solidFill>
                <a:srgbClr val="00B0F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1D63CE5-F5AC-DAEF-B75B-9BA2DC51C0B5}"/>
              </a:ext>
            </a:extLst>
          </p:cNvPr>
          <p:cNvSpPr/>
          <p:nvPr userDrawn="1"/>
        </p:nvSpPr>
        <p:spPr>
          <a:xfrm>
            <a:off x="0" y="6038850"/>
            <a:ext cx="2743201" cy="8191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i="1" dirty="0">
                <a:solidFill>
                  <a:sysClr val="windowText" lastClr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Copyright 2025 Altruist Impact Accelerator, all rights reserved.</a:t>
            </a:r>
          </a:p>
          <a:p>
            <a:pPr algn="ctr"/>
            <a:r>
              <a:rPr lang="en-US" sz="1000" b="1" i="1" dirty="0">
                <a:solidFill>
                  <a:sysClr val="windowText" lastClr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Licensed for noncommercial use only under the </a:t>
            </a:r>
            <a:r>
              <a:rPr lang="en-US" sz="1000" b="1" i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Terms of Service.</a:t>
            </a:r>
            <a:endParaRPr lang="en-US" sz="1000" b="1" i="1" dirty="0">
              <a:solidFill>
                <a:srgbClr val="00B0F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4201106-9CEE-DC25-7DB9-C40EB3D50EA4}"/>
              </a:ext>
            </a:extLst>
          </p:cNvPr>
          <p:cNvSpPr/>
          <p:nvPr userDrawn="1"/>
        </p:nvSpPr>
        <p:spPr>
          <a:xfrm>
            <a:off x="0" y="6038850"/>
            <a:ext cx="2743201" cy="8191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i="1" dirty="0">
                <a:solidFill>
                  <a:sysClr val="windowText" lastClr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Copyright 2025 Altruist Impact Accelerator, all rights reserved.</a:t>
            </a:r>
          </a:p>
          <a:p>
            <a:pPr algn="ctr"/>
            <a:r>
              <a:rPr lang="en-US" sz="1000" b="1" i="1" dirty="0">
                <a:solidFill>
                  <a:sysClr val="windowText" lastClr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Licensed for noncommercial use only under the </a:t>
            </a:r>
            <a:r>
              <a:rPr lang="en-US" sz="1000" b="1" i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Terms of Service.</a:t>
            </a:r>
            <a:endParaRPr lang="en-US" sz="1000" b="1" i="1" dirty="0">
              <a:solidFill>
                <a:srgbClr val="00B0F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200"/>
              <a:buFont typeface="Quattrocento Sans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6" name="Google Shape;66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879CFDF-4587-280B-A171-E51CF903E8A8}"/>
              </a:ext>
            </a:extLst>
          </p:cNvPr>
          <p:cNvSpPr/>
          <p:nvPr userDrawn="1"/>
        </p:nvSpPr>
        <p:spPr>
          <a:xfrm>
            <a:off x="0" y="6038850"/>
            <a:ext cx="2743201" cy="8191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i="1" dirty="0">
                <a:solidFill>
                  <a:sysClr val="windowText" lastClr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Copyright 2025 Altruist Impact Accelerator, all rights reserved.</a:t>
            </a:r>
          </a:p>
          <a:p>
            <a:pPr algn="ctr"/>
            <a:r>
              <a:rPr lang="en-US" sz="1000" b="1" i="1" dirty="0">
                <a:solidFill>
                  <a:sysClr val="windowText" lastClr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Licensed for noncommercial use only under the </a:t>
            </a:r>
            <a:r>
              <a:rPr lang="en-US" sz="1000" b="1" i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Terms of Service.</a:t>
            </a:r>
            <a:endParaRPr lang="en-US" sz="1000" b="1" i="1" dirty="0">
              <a:solidFill>
                <a:srgbClr val="00B0F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200"/>
              <a:buFont typeface="Quattrocento Sans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3" name="Google Shape;73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4" name="Google Shape;74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FADF052-2552-5C2A-53E7-29247618C55B}"/>
              </a:ext>
            </a:extLst>
          </p:cNvPr>
          <p:cNvSpPr/>
          <p:nvPr userDrawn="1"/>
        </p:nvSpPr>
        <p:spPr>
          <a:xfrm>
            <a:off x="0" y="6038850"/>
            <a:ext cx="2743201" cy="8191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i="1" dirty="0">
                <a:solidFill>
                  <a:sysClr val="windowText" lastClr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Copyright 2025 Altruist Impact Accelerator, all rights reserved.</a:t>
            </a:r>
          </a:p>
          <a:p>
            <a:pPr algn="ctr"/>
            <a:r>
              <a:rPr lang="en-US" sz="1000" b="1" i="1" dirty="0">
                <a:solidFill>
                  <a:sysClr val="windowText" lastClr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Licensed for noncommercial use only under the </a:t>
            </a:r>
            <a:r>
              <a:rPr lang="en-US" sz="1000" b="1" i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Terms of Service.</a:t>
            </a:r>
            <a:endParaRPr lang="en-US" sz="1000" b="1" i="1" dirty="0">
              <a:solidFill>
                <a:srgbClr val="00B0F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Quattrocento Sans"/>
              <a:buNone/>
              <a:defRPr sz="2800" b="1" i="0" u="none" strike="noStrike" cap="none">
                <a:solidFill>
                  <a:schemeClr val="accent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3F3F3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marR="0" lvl="1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1371600" marR="0" lvl="2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3F3F3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1828800" marR="0" lvl="3" indent="-3048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rgbClr val="3F3F3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2286000" marR="0" lvl="4" indent="-3048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rgbClr val="3F3F3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altruistaccelerator.org/wp-content/uploads/2025/07/Terms-of-Use_AIS-Tools-and-Resources.pdf" TargetMode="Externa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altruistaccelerator.org/wp-content/uploads/2025/07/Terms-of-Use_AIS-Tools-and-Resources.pdf" TargetMode="External"/><Relationship Id="rId4" Type="http://schemas.openxmlformats.org/officeDocument/2006/relationships/image" Target="../media/image3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altruistaccelerator.org/wp-content/uploads/2025/07/Terms-of-Use_AIS-Tools-and-Resources.pdf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altruistaccelerator.org/wp-content/uploads/2025/07/Terms-of-Use_AIS-Tools-and-Resources.pd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altruistaccelerator.org/wp-content/uploads/2025/07/Terms-of-Use_AIS-Tools-and-Resources.pdf" TargetMode="Externa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altruistaccelerator.org/wp-content/uploads/2025/07/Terms-of-Use_AIS-Tools-and-Resources.pdf" TargetMode="External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altruistaccelerator.org/wp-content/uploads/2025/07/Terms-of-Use_AIS-Tools-and-Resources.pdf" TargetMode="External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altruistaccelerator.org/wp-content/uploads/2025/07/Terms-of-Use_AIS-Tools-and-Resources.pdf" TargetMode="External"/><Relationship Id="rId4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altruistaccelerator.org/wp-content/uploads/2025/07/Terms-of-Use_AIS-Tools-and-Resources.pdf" TargetMode="External"/><Relationship Id="rId4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altruistaccelerator.org/wp-content/uploads/2025/07/Terms-of-Use_AIS-Tools-and-Resources.pdf" TargetMode="External"/><Relationship Id="rId4" Type="http://schemas.openxmlformats.org/officeDocument/2006/relationships/image" Target="../media/image3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altruistaccelerator.org/wp-content/uploads/2025/07/Terms-of-Use_AIS-Tools-and-Resources.pdf" TargetMode="Externa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3"/>
          <p:cNvSpPr/>
          <p:nvPr/>
        </p:nvSpPr>
        <p:spPr>
          <a:xfrm>
            <a:off x="4" y="876300"/>
            <a:ext cx="12191995" cy="5105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324000" tIns="45700" rIns="324000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1" i="0" u="none" strike="noStrike" cap="none">
              <a:solidFill>
                <a:schemeClr val="accent2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94" name="Google Shape;94;p13"/>
          <p:cNvSpPr/>
          <p:nvPr/>
        </p:nvSpPr>
        <p:spPr>
          <a:xfrm>
            <a:off x="0" y="1059180"/>
            <a:ext cx="12192000" cy="4739640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008FAC"/>
              </a:gs>
            </a:gsLst>
            <a:lin ang="27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95" name="Google Shape;95;p13"/>
          <p:cNvSpPr txBox="1"/>
          <p:nvPr/>
        </p:nvSpPr>
        <p:spPr>
          <a:xfrm>
            <a:off x="1462404" y="1767007"/>
            <a:ext cx="5472669" cy="3323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i="0" u="none" strike="noStrike" cap="non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Adaptive Leadership &amp; Change Management</a:t>
            </a:r>
            <a:endParaRPr/>
          </a:p>
        </p:txBody>
      </p:sp>
      <p:sp>
        <p:nvSpPr>
          <p:cNvPr id="96" name="Google Shape;96;p13"/>
          <p:cNvSpPr/>
          <p:nvPr/>
        </p:nvSpPr>
        <p:spPr>
          <a:xfrm rot="-5400000">
            <a:off x="722604" y="3389099"/>
            <a:ext cx="872645" cy="798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grpSp>
        <p:nvGrpSpPr>
          <p:cNvPr id="97" name="Google Shape;97;p13"/>
          <p:cNvGrpSpPr/>
          <p:nvPr/>
        </p:nvGrpSpPr>
        <p:grpSpPr>
          <a:xfrm>
            <a:off x="7198649" y="2318663"/>
            <a:ext cx="2708922" cy="2661631"/>
            <a:chOff x="6935073" y="1531820"/>
            <a:chExt cx="4018198" cy="3948050"/>
          </a:xfrm>
        </p:grpSpPr>
        <p:sp>
          <p:nvSpPr>
            <p:cNvPr id="98" name="Google Shape;98;p13"/>
            <p:cNvSpPr/>
            <p:nvPr/>
          </p:nvSpPr>
          <p:spPr>
            <a:xfrm>
              <a:off x="9087943" y="5083290"/>
              <a:ext cx="1780318" cy="335880"/>
            </a:xfrm>
            <a:prstGeom prst="ellipse">
              <a:avLst/>
            </a:prstGeom>
            <a:gradFill>
              <a:gsLst>
                <a:gs pos="0">
                  <a:srgbClr val="005F73"/>
                </a:gs>
                <a:gs pos="100000">
                  <a:srgbClr val="005F73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sp>
          <p:nvSpPr>
            <p:cNvPr id="99" name="Google Shape;99;p13"/>
            <p:cNvSpPr/>
            <p:nvPr/>
          </p:nvSpPr>
          <p:spPr>
            <a:xfrm>
              <a:off x="8150873" y="5143990"/>
              <a:ext cx="1780318" cy="335880"/>
            </a:xfrm>
            <a:prstGeom prst="ellipse">
              <a:avLst/>
            </a:prstGeom>
            <a:gradFill>
              <a:gsLst>
                <a:gs pos="0">
                  <a:srgbClr val="005F73"/>
                </a:gs>
                <a:gs pos="100000">
                  <a:srgbClr val="005F73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sp>
          <p:nvSpPr>
            <p:cNvPr id="100" name="Google Shape;100;p13"/>
            <p:cNvSpPr/>
            <p:nvPr/>
          </p:nvSpPr>
          <p:spPr>
            <a:xfrm>
              <a:off x="6935073" y="5112420"/>
              <a:ext cx="1780318" cy="335880"/>
            </a:xfrm>
            <a:prstGeom prst="ellipse">
              <a:avLst/>
            </a:prstGeom>
            <a:gradFill>
              <a:gsLst>
                <a:gs pos="0">
                  <a:srgbClr val="005F73"/>
                </a:gs>
                <a:gs pos="100000">
                  <a:srgbClr val="005F73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pic>
          <p:nvPicPr>
            <p:cNvPr id="101" name="Google Shape;101;p13"/>
            <p:cNvPicPr preferRelativeResize="0"/>
            <p:nvPr/>
          </p:nvPicPr>
          <p:blipFill rotWithShape="1">
            <a:blip r:embed="rId3">
              <a:alphaModFix/>
            </a:blip>
            <a:srcRect l="3348" r="5124" b="5957"/>
            <a:stretch/>
          </p:blipFill>
          <p:spPr>
            <a:xfrm>
              <a:off x="7023669" y="1531820"/>
              <a:ext cx="3929602" cy="379436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103" name="Google Shape;103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152400"/>
            <a:ext cx="1390650" cy="4953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630C523A-AD0B-0ED2-8A9E-236FEA00CC05}"/>
              </a:ext>
            </a:extLst>
          </p:cNvPr>
          <p:cNvSpPr/>
          <p:nvPr/>
        </p:nvSpPr>
        <p:spPr>
          <a:xfrm>
            <a:off x="0" y="6065134"/>
            <a:ext cx="2754775" cy="79286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b="1" i="1" dirty="0">
              <a:solidFill>
                <a:sysClr val="windowText" lastClr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1000" b="1" i="1" dirty="0">
                <a:solidFill>
                  <a:sysClr val="windowText" lastClr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Copyright 2025 Altruist Impact Accelerator, all rights reserved.</a:t>
            </a:r>
          </a:p>
          <a:p>
            <a:pPr algn="ctr"/>
            <a:r>
              <a:rPr lang="en-US" sz="1000" b="1" i="1" dirty="0">
                <a:solidFill>
                  <a:sysClr val="windowText" lastClr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Licensed for noncommercial use only under the </a:t>
            </a:r>
            <a:r>
              <a:rPr lang="en-US" sz="1000" b="1" i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5"/>
              </a:rPr>
              <a:t>Terms of Service.</a:t>
            </a:r>
            <a:endParaRPr lang="en-US" sz="1000" b="1" i="1" dirty="0">
              <a:solidFill>
                <a:srgbClr val="00B0F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22"/>
          <p:cNvSpPr txBox="1">
            <a:spLocks noGrp="1"/>
          </p:cNvSpPr>
          <p:nvPr>
            <p:ph type="title"/>
          </p:nvPr>
        </p:nvSpPr>
        <p:spPr>
          <a:xfrm>
            <a:off x="571500" y="688046"/>
            <a:ext cx="11049000" cy="6845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Quattrocento Sans"/>
              <a:buNone/>
            </a:pPr>
            <a:r>
              <a:rPr lang="en-US"/>
              <a:t>Change Management Framework #3</a:t>
            </a:r>
            <a:endParaRPr/>
          </a:p>
        </p:txBody>
      </p:sp>
      <p:pic>
        <p:nvPicPr>
          <p:cNvPr id="223" name="Google Shape;223;p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24320" y="1458281"/>
            <a:ext cx="8343359" cy="4799631"/>
          </a:xfrm>
          <a:prstGeom prst="rect">
            <a:avLst/>
          </a:prstGeom>
          <a:noFill/>
          <a:ln>
            <a:noFill/>
          </a:ln>
        </p:spPr>
      </p:pic>
      <p:pic>
        <p:nvPicPr>
          <p:cNvPr id="224" name="Google Shape;224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34729" y="192743"/>
            <a:ext cx="1390650" cy="4953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96060D8C-1B41-9103-40AC-AF9F776E9145}"/>
              </a:ext>
            </a:extLst>
          </p:cNvPr>
          <p:cNvSpPr/>
          <p:nvPr/>
        </p:nvSpPr>
        <p:spPr>
          <a:xfrm>
            <a:off x="0" y="6065134"/>
            <a:ext cx="2754775" cy="79286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b="1" i="1" dirty="0">
              <a:solidFill>
                <a:sysClr val="windowText" lastClr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1000" b="1" i="1" dirty="0">
                <a:solidFill>
                  <a:sysClr val="windowText" lastClr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Copyright 2025 Altruist Impact Accelerator, all rights reserved.</a:t>
            </a:r>
          </a:p>
          <a:p>
            <a:pPr algn="ctr"/>
            <a:r>
              <a:rPr lang="en-US" sz="1000" b="1" i="1" dirty="0">
                <a:solidFill>
                  <a:sysClr val="windowText" lastClr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Licensed for noncommercial use only under the </a:t>
            </a:r>
            <a:r>
              <a:rPr lang="en-US" sz="1000" b="1" i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5"/>
              </a:rPr>
              <a:t>Terms of Service.</a:t>
            </a:r>
            <a:endParaRPr lang="en-US" sz="1000" b="1" i="1" dirty="0">
              <a:solidFill>
                <a:srgbClr val="00B0F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23"/>
          <p:cNvSpPr txBox="1">
            <a:spLocks noGrp="1"/>
          </p:cNvSpPr>
          <p:nvPr>
            <p:ph type="title"/>
          </p:nvPr>
        </p:nvSpPr>
        <p:spPr>
          <a:xfrm>
            <a:off x="571500" y="688046"/>
            <a:ext cx="11049000" cy="6845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Quattrocento Sans"/>
              <a:buNone/>
            </a:pPr>
            <a:r>
              <a:rPr lang="en-US"/>
              <a:t>In Sum</a:t>
            </a:r>
            <a:endParaRPr/>
          </a:p>
        </p:txBody>
      </p:sp>
      <p:sp>
        <p:nvSpPr>
          <p:cNvPr id="230" name="Google Shape;230;p23"/>
          <p:cNvSpPr txBox="1">
            <a:spLocks noGrp="1"/>
          </p:cNvSpPr>
          <p:nvPr>
            <p:ph type="ftr" idx="11"/>
          </p:nvPr>
        </p:nvSpPr>
        <p:spPr>
          <a:xfrm>
            <a:off x="571500" y="6492875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Copyright © 2020 Altruist Nonprofit Accelerator</a:t>
            </a:r>
            <a:endParaRPr/>
          </a:p>
        </p:txBody>
      </p:sp>
      <p:sp>
        <p:nvSpPr>
          <p:cNvPr id="231" name="Google Shape;231;p23"/>
          <p:cNvSpPr txBox="1"/>
          <p:nvPr/>
        </p:nvSpPr>
        <p:spPr>
          <a:xfrm>
            <a:off x="2082611" y="2274838"/>
            <a:ext cx="8026777" cy="2308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800100" marR="0" lvl="1" indent="-342900" algn="l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Quattrocento Sans"/>
              <a:buAutoNum type="arabicPeriod"/>
            </a:pPr>
            <a:r>
              <a:rPr lang="en-US" sz="1800" b="0" i="0" u="none" strike="noStrike" cap="none">
                <a:solidFill>
                  <a:srgbClr val="3F3F3F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Be intentional</a:t>
            </a:r>
            <a:endParaRPr/>
          </a:p>
          <a:p>
            <a:pPr marL="800100" marR="0" lvl="1" indent="-342900" algn="l" rtl="0">
              <a:spcBef>
                <a:spcPts val="60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Quattrocento Sans"/>
              <a:buAutoNum type="arabicPeriod"/>
            </a:pPr>
            <a:r>
              <a:rPr lang="en-US" sz="1800" b="0" i="0" u="none" strike="noStrike" cap="none">
                <a:solidFill>
                  <a:srgbClr val="3F3F3F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Establish the Superscript (positive framing)</a:t>
            </a:r>
            <a:endParaRPr/>
          </a:p>
          <a:p>
            <a:pPr marL="800100" marR="0" lvl="1" indent="-342900" algn="l" rtl="0">
              <a:spcBef>
                <a:spcPts val="60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Quattrocento Sans"/>
              <a:buAutoNum type="arabicPeriod"/>
            </a:pPr>
            <a:r>
              <a:rPr lang="en-US" sz="1800" b="0" i="0" u="none" strike="noStrike" cap="none">
                <a:solidFill>
                  <a:srgbClr val="3F3F3F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Call out the Subscript (whispers, subverting behavior)</a:t>
            </a:r>
            <a:endParaRPr/>
          </a:p>
          <a:p>
            <a:pPr marL="800100" marR="0" lvl="1" indent="-342900" algn="l" rtl="0">
              <a:spcBef>
                <a:spcPts val="60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Quattrocento Sans"/>
              <a:buAutoNum type="arabicPeriod"/>
            </a:pPr>
            <a:r>
              <a:rPr lang="en-US" sz="1800" b="0" i="0" u="none" strike="noStrike" cap="none">
                <a:solidFill>
                  <a:srgbClr val="3F3F3F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Are you on the bus? </a:t>
            </a:r>
            <a:endParaRPr/>
          </a:p>
          <a:p>
            <a:pPr marL="800100" marR="0" lvl="1" indent="-342900" algn="l" rtl="0">
              <a:spcBef>
                <a:spcPts val="60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Quattrocento Sans"/>
              <a:buAutoNum type="arabicPeriod"/>
            </a:pPr>
            <a:r>
              <a:rPr lang="en-US" sz="1800" b="0" i="0" u="none" strike="noStrike" cap="none">
                <a:solidFill>
                  <a:srgbClr val="3F3F3F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Low Dose, High Frequency</a:t>
            </a:r>
            <a:endParaRPr/>
          </a:p>
          <a:p>
            <a:pPr marL="285750" marR="0" lvl="0" indent="-17145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rgbClr val="3F3F3F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marL="0" marR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3F3F3F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 </a:t>
            </a:r>
            <a:endParaRPr sz="1200" b="1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pic>
        <p:nvPicPr>
          <p:cNvPr id="232" name="Google Shape;232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1975" y="192762"/>
            <a:ext cx="1390650" cy="4953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95C92EFF-AFAB-65E8-4339-71180F38AAA5}"/>
              </a:ext>
            </a:extLst>
          </p:cNvPr>
          <p:cNvSpPr/>
          <p:nvPr/>
        </p:nvSpPr>
        <p:spPr>
          <a:xfrm>
            <a:off x="0" y="6065134"/>
            <a:ext cx="2754775" cy="79286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b="1" i="1" dirty="0">
              <a:solidFill>
                <a:sysClr val="windowText" lastClr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1000" b="1" i="1" dirty="0">
                <a:solidFill>
                  <a:sysClr val="windowText" lastClr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Copyright 2025 Altruist Impact Accelerator, all rights reserved.</a:t>
            </a:r>
          </a:p>
          <a:p>
            <a:pPr algn="ctr"/>
            <a:r>
              <a:rPr lang="en-US" sz="1000" b="1" i="1" dirty="0">
                <a:solidFill>
                  <a:sysClr val="windowText" lastClr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Licensed for noncommercial use only under the </a:t>
            </a:r>
            <a:r>
              <a:rPr lang="en-US" sz="1000" b="1" i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4"/>
              </a:rPr>
              <a:t>Terms of Service.</a:t>
            </a:r>
            <a:endParaRPr lang="en-US" sz="1000" b="1" i="1" dirty="0">
              <a:solidFill>
                <a:srgbClr val="00B0F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4"/>
          <p:cNvSpPr txBox="1">
            <a:spLocks noGrp="1"/>
          </p:cNvSpPr>
          <p:nvPr>
            <p:ph type="title"/>
          </p:nvPr>
        </p:nvSpPr>
        <p:spPr>
          <a:xfrm>
            <a:off x="571500" y="1449388"/>
            <a:ext cx="5133975" cy="44640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Quattrocento Sans"/>
              <a:buNone/>
            </a:pPr>
            <a:r>
              <a:rPr lang="en-US" sz="4000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The Challenge</a:t>
            </a:r>
            <a:endParaRPr/>
          </a:p>
        </p:txBody>
      </p:sp>
      <p:grpSp>
        <p:nvGrpSpPr>
          <p:cNvPr id="110" name="Google Shape;110;p14"/>
          <p:cNvGrpSpPr/>
          <p:nvPr/>
        </p:nvGrpSpPr>
        <p:grpSpPr>
          <a:xfrm>
            <a:off x="6110867" y="1449388"/>
            <a:ext cx="5501692" cy="519276"/>
            <a:chOff x="6110867" y="1449388"/>
            <a:chExt cx="5501692" cy="519276"/>
          </a:xfrm>
        </p:grpSpPr>
        <p:sp>
          <p:nvSpPr>
            <p:cNvPr id="111" name="Google Shape;111;p14"/>
            <p:cNvSpPr/>
            <p:nvPr/>
          </p:nvSpPr>
          <p:spPr>
            <a:xfrm>
              <a:off x="6734174" y="1449388"/>
              <a:ext cx="4878385" cy="519276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324000" tIns="45700" rIns="324000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 b="1">
                  <a:solidFill>
                    <a:schemeClr val="accent2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The two sides of change</a:t>
              </a:r>
              <a:endParaRPr/>
            </a:p>
          </p:txBody>
        </p:sp>
        <p:sp>
          <p:nvSpPr>
            <p:cNvPr id="112" name="Google Shape;112;p14"/>
            <p:cNvSpPr/>
            <p:nvPr/>
          </p:nvSpPr>
          <p:spPr>
            <a:xfrm rot="5400000" flipH="1">
              <a:off x="6654426" y="1636754"/>
              <a:ext cx="291463" cy="131965"/>
            </a:xfrm>
            <a:prstGeom prst="triangle">
              <a:avLst>
                <a:gd name="adj" fmla="val 50000"/>
              </a:avLst>
            </a:prstGeom>
            <a:solidFill>
              <a:srgbClr val="00BFE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sp>
          <p:nvSpPr>
            <p:cNvPr id="113" name="Google Shape;113;p14"/>
            <p:cNvSpPr/>
            <p:nvPr/>
          </p:nvSpPr>
          <p:spPr>
            <a:xfrm>
              <a:off x="6110867" y="1449388"/>
              <a:ext cx="518400" cy="51927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324000" tIns="45700" rIns="324000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 b="1">
                  <a:solidFill>
                    <a:schemeClr val="lt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1</a:t>
              </a:r>
              <a:endParaRPr/>
            </a:p>
          </p:txBody>
        </p:sp>
      </p:grpSp>
      <p:grpSp>
        <p:nvGrpSpPr>
          <p:cNvPr id="114" name="Google Shape;114;p14"/>
          <p:cNvGrpSpPr/>
          <p:nvPr/>
        </p:nvGrpSpPr>
        <p:grpSpPr>
          <a:xfrm>
            <a:off x="6118808" y="3510907"/>
            <a:ext cx="5501692" cy="519276"/>
            <a:chOff x="6110867" y="1449388"/>
            <a:chExt cx="5501692" cy="519276"/>
          </a:xfrm>
        </p:grpSpPr>
        <p:sp>
          <p:nvSpPr>
            <p:cNvPr id="115" name="Google Shape;115;p14"/>
            <p:cNvSpPr/>
            <p:nvPr/>
          </p:nvSpPr>
          <p:spPr>
            <a:xfrm>
              <a:off x="6734174" y="1449388"/>
              <a:ext cx="4878385" cy="519276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324000" tIns="45700" rIns="324000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 b="1">
                  <a:solidFill>
                    <a:schemeClr val="accent2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Top down VS bottom up</a:t>
              </a:r>
              <a:endParaRPr/>
            </a:p>
          </p:txBody>
        </p:sp>
        <p:sp>
          <p:nvSpPr>
            <p:cNvPr id="116" name="Google Shape;116;p14"/>
            <p:cNvSpPr/>
            <p:nvPr/>
          </p:nvSpPr>
          <p:spPr>
            <a:xfrm rot="5400000" flipH="1">
              <a:off x="6654426" y="1636754"/>
              <a:ext cx="291463" cy="131965"/>
            </a:xfrm>
            <a:prstGeom prst="triangle">
              <a:avLst>
                <a:gd name="adj" fmla="val 50000"/>
              </a:avLst>
            </a:prstGeom>
            <a:solidFill>
              <a:srgbClr val="00BFE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sp>
          <p:nvSpPr>
            <p:cNvPr id="117" name="Google Shape;117;p14"/>
            <p:cNvSpPr/>
            <p:nvPr/>
          </p:nvSpPr>
          <p:spPr>
            <a:xfrm>
              <a:off x="6110867" y="1449388"/>
              <a:ext cx="518400" cy="51927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324000" tIns="45700" rIns="324000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 b="1">
                  <a:solidFill>
                    <a:schemeClr val="lt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2</a:t>
              </a:r>
              <a:endParaRPr/>
            </a:p>
          </p:txBody>
        </p:sp>
      </p:grpSp>
      <p:grpSp>
        <p:nvGrpSpPr>
          <p:cNvPr id="118" name="Google Shape;118;p14"/>
          <p:cNvGrpSpPr/>
          <p:nvPr/>
        </p:nvGrpSpPr>
        <p:grpSpPr>
          <a:xfrm>
            <a:off x="6110867" y="5394162"/>
            <a:ext cx="5501692" cy="519276"/>
            <a:chOff x="6110867" y="1449388"/>
            <a:chExt cx="5501692" cy="519276"/>
          </a:xfrm>
        </p:grpSpPr>
        <p:sp>
          <p:nvSpPr>
            <p:cNvPr id="119" name="Google Shape;119;p14"/>
            <p:cNvSpPr/>
            <p:nvPr/>
          </p:nvSpPr>
          <p:spPr>
            <a:xfrm>
              <a:off x="6734174" y="1449388"/>
              <a:ext cx="4878385" cy="519276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324000" tIns="45700" rIns="324000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 b="1">
                  <a:solidFill>
                    <a:schemeClr val="accent2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Org Change starts with Personal Change</a:t>
              </a:r>
              <a:endParaRPr/>
            </a:p>
          </p:txBody>
        </p:sp>
        <p:sp>
          <p:nvSpPr>
            <p:cNvPr id="120" name="Google Shape;120;p14"/>
            <p:cNvSpPr/>
            <p:nvPr/>
          </p:nvSpPr>
          <p:spPr>
            <a:xfrm rot="5400000" flipH="1">
              <a:off x="6654426" y="1636754"/>
              <a:ext cx="291463" cy="131965"/>
            </a:xfrm>
            <a:prstGeom prst="triangle">
              <a:avLst>
                <a:gd name="adj" fmla="val 50000"/>
              </a:avLst>
            </a:prstGeom>
            <a:solidFill>
              <a:srgbClr val="00BFE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sp>
          <p:nvSpPr>
            <p:cNvPr id="121" name="Google Shape;121;p14"/>
            <p:cNvSpPr/>
            <p:nvPr/>
          </p:nvSpPr>
          <p:spPr>
            <a:xfrm>
              <a:off x="6110867" y="1449388"/>
              <a:ext cx="518400" cy="51927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324000" tIns="45700" rIns="324000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 b="1">
                  <a:solidFill>
                    <a:schemeClr val="lt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3</a:t>
              </a:r>
              <a:endParaRPr/>
            </a:p>
          </p:txBody>
        </p:sp>
      </p:grpSp>
      <p:sp>
        <p:nvSpPr>
          <p:cNvPr id="123" name="Google Shape;123;p14"/>
          <p:cNvSpPr/>
          <p:nvPr/>
        </p:nvSpPr>
        <p:spPr>
          <a:xfrm>
            <a:off x="7134578" y="2091967"/>
            <a:ext cx="4334932" cy="43704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1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Effective organization design AND effective leadership</a:t>
            </a:r>
            <a:endParaRPr/>
          </a:p>
          <a:p>
            <a:pPr marL="0" marR="0" lvl="1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Technical change versus adaptive/personal/cultural change</a:t>
            </a:r>
            <a:endParaRPr/>
          </a:p>
          <a:p>
            <a:pPr marL="0" marR="0" lvl="1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marL="0" marR="0" lvl="1" indent="0" algn="l" rtl="0">
              <a:spcBef>
                <a:spcPts val="1200"/>
              </a:spcBef>
              <a:spcAft>
                <a:spcPts val="0"/>
              </a:spcAft>
              <a:buNone/>
            </a:pPr>
            <a:br>
              <a:rPr lang="en-US"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</a:br>
            <a:r>
              <a:rPr lang="en-US" sz="16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Leaders design the orgs but change cannot be controlled from the top</a:t>
            </a:r>
            <a:endParaRPr/>
          </a:p>
          <a:p>
            <a:pPr marL="0" marR="0" lvl="1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Each org unit and staff person must evolve to align with goals provided by leadership </a:t>
            </a:r>
            <a:endParaRPr/>
          </a:p>
          <a:p>
            <a:pPr marL="0" marR="0" lvl="1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600" b="0" i="0" u="none" strike="noStrike" cap="none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marL="0" marR="0" lvl="1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600" b="0" i="0" u="none" strike="noStrike" cap="none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marL="0" marR="0" lvl="1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3F3F3F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pic>
        <p:nvPicPr>
          <p:cNvPr id="124" name="Google Shape;124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1390650" cy="4953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2BC7FD33-C4BC-3C39-E5D4-835E022010EB}"/>
              </a:ext>
            </a:extLst>
          </p:cNvPr>
          <p:cNvSpPr/>
          <p:nvPr/>
        </p:nvSpPr>
        <p:spPr>
          <a:xfrm>
            <a:off x="0" y="6065134"/>
            <a:ext cx="2754775" cy="79286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b="1" i="1" dirty="0">
              <a:solidFill>
                <a:sysClr val="windowText" lastClr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1000" b="1" i="1" dirty="0">
                <a:solidFill>
                  <a:sysClr val="windowText" lastClr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Copyright 2025 Altruist Impact Accelerator, all rights reserved.</a:t>
            </a:r>
          </a:p>
          <a:p>
            <a:pPr algn="ctr"/>
            <a:r>
              <a:rPr lang="en-US" sz="1000" b="1" i="1" dirty="0">
                <a:solidFill>
                  <a:sysClr val="windowText" lastClr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Licensed for noncommercial use only under the </a:t>
            </a:r>
            <a:r>
              <a:rPr lang="en-US" sz="1000" b="1" i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4"/>
              </a:rPr>
              <a:t>Terms of Service.</a:t>
            </a:r>
            <a:endParaRPr lang="en-US" sz="1000" b="1" i="1" dirty="0">
              <a:solidFill>
                <a:srgbClr val="00B0F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5"/>
          <p:cNvSpPr txBox="1">
            <a:spLocks noGrp="1"/>
          </p:cNvSpPr>
          <p:nvPr>
            <p:ph type="title"/>
          </p:nvPr>
        </p:nvSpPr>
        <p:spPr>
          <a:xfrm>
            <a:off x="114114" y="984667"/>
            <a:ext cx="4969400" cy="440949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Quattrocento Sans"/>
              <a:buNone/>
            </a:pPr>
            <a:r>
              <a:rPr lang="en-US" sz="4000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The Challenge</a:t>
            </a:r>
            <a:endParaRPr/>
          </a:p>
        </p:txBody>
      </p:sp>
      <p:sp>
        <p:nvSpPr>
          <p:cNvPr id="131" name="Google Shape;131;p15"/>
          <p:cNvSpPr txBox="1">
            <a:spLocks noGrp="1"/>
          </p:cNvSpPr>
          <p:nvPr>
            <p:ph type="ftr" idx="11"/>
          </p:nvPr>
        </p:nvSpPr>
        <p:spPr>
          <a:xfrm>
            <a:off x="571500" y="6492875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Copyright © 2020 Altruist Nonprofit Accelerator</a:t>
            </a:r>
            <a:endParaRPr/>
          </a:p>
        </p:txBody>
      </p:sp>
      <p:grpSp>
        <p:nvGrpSpPr>
          <p:cNvPr id="132" name="Google Shape;132;p15"/>
          <p:cNvGrpSpPr/>
          <p:nvPr/>
        </p:nvGrpSpPr>
        <p:grpSpPr>
          <a:xfrm>
            <a:off x="6110867" y="1449388"/>
            <a:ext cx="5501692" cy="519276"/>
            <a:chOff x="6110867" y="1449388"/>
            <a:chExt cx="5501692" cy="519276"/>
          </a:xfrm>
        </p:grpSpPr>
        <p:sp>
          <p:nvSpPr>
            <p:cNvPr id="133" name="Google Shape;133;p15"/>
            <p:cNvSpPr/>
            <p:nvPr/>
          </p:nvSpPr>
          <p:spPr>
            <a:xfrm>
              <a:off x="6734174" y="1449388"/>
              <a:ext cx="4878385" cy="519276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324000" tIns="45700" rIns="324000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 b="1">
                  <a:solidFill>
                    <a:schemeClr val="accent2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Preparing for adaptation</a:t>
              </a:r>
              <a:endParaRPr/>
            </a:p>
          </p:txBody>
        </p:sp>
        <p:sp>
          <p:nvSpPr>
            <p:cNvPr id="134" name="Google Shape;134;p15"/>
            <p:cNvSpPr/>
            <p:nvPr/>
          </p:nvSpPr>
          <p:spPr>
            <a:xfrm rot="5400000" flipH="1">
              <a:off x="6654426" y="1636754"/>
              <a:ext cx="291463" cy="131965"/>
            </a:xfrm>
            <a:prstGeom prst="triangle">
              <a:avLst>
                <a:gd name="adj" fmla="val 50000"/>
              </a:avLst>
            </a:prstGeom>
            <a:solidFill>
              <a:srgbClr val="00BFE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sp>
          <p:nvSpPr>
            <p:cNvPr id="135" name="Google Shape;135;p15"/>
            <p:cNvSpPr/>
            <p:nvPr/>
          </p:nvSpPr>
          <p:spPr>
            <a:xfrm>
              <a:off x="6110867" y="1449388"/>
              <a:ext cx="518400" cy="51927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324000" tIns="45700" rIns="324000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 b="1">
                  <a:solidFill>
                    <a:schemeClr val="lt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1</a:t>
              </a:r>
              <a:endParaRPr/>
            </a:p>
          </p:txBody>
        </p:sp>
      </p:grpSp>
      <p:grpSp>
        <p:nvGrpSpPr>
          <p:cNvPr id="136" name="Google Shape;136;p15"/>
          <p:cNvGrpSpPr/>
          <p:nvPr/>
        </p:nvGrpSpPr>
        <p:grpSpPr>
          <a:xfrm>
            <a:off x="6118808" y="3510907"/>
            <a:ext cx="5501692" cy="519276"/>
            <a:chOff x="6110867" y="1449388"/>
            <a:chExt cx="5501692" cy="519276"/>
          </a:xfrm>
        </p:grpSpPr>
        <p:sp>
          <p:nvSpPr>
            <p:cNvPr id="137" name="Google Shape;137;p15"/>
            <p:cNvSpPr/>
            <p:nvPr/>
          </p:nvSpPr>
          <p:spPr>
            <a:xfrm>
              <a:off x="6734174" y="1449388"/>
              <a:ext cx="4878385" cy="519276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324000" tIns="45700" rIns="324000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 b="1">
                  <a:solidFill>
                    <a:schemeClr val="accent2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Being intentional about change </a:t>
              </a:r>
              <a:endParaRPr/>
            </a:p>
          </p:txBody>
        </p:sp>
        <p:sp>
          <p:nvSpPr>
            <p:cNvPr id="138" name="Google Shape;138;p15"/>
            <p:cNvSpPr/>
            <p:nvPr/>
          </p:nvSpPr>
          <p:spPr>
            <a:xfrm rot="5400000" flipH="1">
              <a:off x="6654426" y="1636754"/>
              <a:ext cx="291463" cy="131965"/>
            </a:xfrm>
            <a:prstGeom prst="triangle">
              <a:avLst>
                <a:gd name="adj" fmla="val 50000"/>
              </a:avLst>
            </a:prstGeom>
            <a:solidFill>
              <a:srgbClr val="00BFE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sp>
          <p:nvSpPr>
            <p:cNvPr id="139" name="Google Shape;139;p15"/>
            <p:cNvSpPr/>
            <p:nvPr/>
          </p:nvSpPr>
          <p:spPr>
            <a:xfrm>
              <a:off x="6110867" y="1449388"/>
              <a:ext cx="518400" cy="51927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324000" tIns="45700" rIns="324000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 b="1">
                  <a:solidFill>
                    <a:schemeClr val="lt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2</a:t>
              </a:r>
              <a:endParaRPr/>
            </a:p>
          </p:txBody>
        </p:sp>
      </p:grpSp>
      <p:grpSp>
        <p:nvGrpSpPr>
          <p:cNvPr id="140" name="Google Shape;140;p15"/>
          <p:cNvGrpSpPr/>
          <p:nvPr/>
        </p:nvGrpSpPr>
        <p:grpSpPr>
          <a:xfrm>
            <a:off x="6110867" y="5394162"/>
            <a:ext cx="5501692" cy="519276"/>
            <a:chOff x="6110867" y="1449388"/>
            <a:chExt cx="5501692" cy="519276"/>
          </a:xfrm>
        </p:grpSpPr>
        <p:sp>
          <p:nvSpPr>
            <p:cNvPr id="141" name="Google Shape;141;p15"/>
            <p:cNvSpPr/>
            <p:nvPr/>
          </p:nvSpPr>
          <p:spPr>
            <a:xfrm>
              <a:off x="6734174" y="1449388"/>
              <a:ext cx="4878385" cy="519276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324000" tIns="45700" rIns="324000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 b="1">
                  <a:solidFill>
                    <a:schemeClr val="accent2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Who is on the change team?</a:t>
              </a:r>
              <a:endParaRPr/>
            </a:p>
          </p:txBody>
        </p:sp>
        <p:sp>
          <p:nvSpPr>
            <p:cNvPr id="142" name="Google Shape;142;p15"/>
            <p:cNvSpPr/>
            <p:nvPr/>
          </p:nvSpPr>
          <p:spPr>
            <a:xfrm rot="5400000" flipH="1">
              <a:off x="6654426" y="1636754"/>
              <a:ext cx="291463" cy="131965"/>
            </a:xfrm>
            <a:prstGeom prst="triangle">
              <a:avLst>
                <a:gd name="adj" fmla="val 50000"/>
              </a:avLst>
            </a:prstGeom>
            <a:solidFill>
              <a:srgbClr val="00BFE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sp>
          <p:nvSpPr>
            <p:cNvPr id="143" name="Google Shape;143;p15"/>
            <p:cNvSpPr/>
            <p:nvPr/>
          </p:nvSpPr>
          <p:spPr>
            <a:xfrm>
              <a:off x="6110867" y="1449388"/>
              <a:ext cx="518400" cy="51927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324000" tIns="45700" rIns="324000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 b="1">
                  <a:solidFill>
                    <a:schemeClr val="lt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3</a:t>
              </a:r>
              <a:endParaRPr/>
            </a:p>
          </p:txBody>
        </p:sp>
      </p:grpSp>
      <p:sp>
        <p:nvSpPr>
          <p:cNvPr id="144" name="Google Shape;144;p15"/>
          <p:cNvSpPr/>
          <p:nvPr/>
        </p:nvSpPr>
        <p:spPr>
          <a:xfrm>
            <a:off x="7134578" y="2091967"/>
            <a:ext cx="4334932" cy="41242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1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I can do this, I’ve done it before, right?</a:t>
            </a:r>
            <a:endParaRPr/>
          </a:p>
          <a:p>
            <a:pPr marL="0" marR="0" lvl="1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Learning/curious mindset</a:t>
            </a:r>
            <a:br>
              <a:rPr lang="en-US" sz="16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</a:br>
            <a:br>
              <a:rPr lang="en-US" sz="16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</a:br>
            <a:endParaRPr sz="1600" b="0" i="0" u="none" strike="noStrike" cap="none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marL="0" marR="0" lvl="1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marL="0" marR="0" lvl="1" indent="0" algn="l" rtl="0">
              <a:spcBef>
                <a:spcPts val="1200"/>
              </a:spcBef>
              <a:spcAft>
                <a:spcPts val="0"/>
              </a:spcAft>
              <a:buNone/>
            </a:pPr>
            <a:br>
              <a:rPr lang="en-US"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</a:br>
            <a:r>
              <a:rPr lang="en-US" sz="16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Understand why transformations fail</a:t>
            </a:r>
            <a:endParaRPr/>
          </a:p>
          <a:p>
            <a:pPr marL="0" marR="0" lvl="1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Each org unit and staff person must be motivated for ground-up action. </a:t>
            </a:r>
            <a:endParaRPr/>
          </a:p>
          <a:p>
            <a:pPr marL="0" marR="0" lvl="1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600" b="0" i="0" u="none" strike="noStrike" cap="none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marL="0" marR="0" lvl="1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600" b="0" i="0" u="none" strike="noStrike" cap="none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marL="0" marR="0" lvl="1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3F3F3F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pic>
        <p:nvPicPr>
          <p:cNvPr id="145" name="Google Shape;145;p15" descr="Con con adaptive webinar uj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68269" y="1383747"/>
            <a:ext cx="5448314" cy="4090505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Google Shape;146;p15"/>
          <p:cNvSpPr/>
          <p:nvPr/>
        </p:nvSpPr>
        <p:spPr>
          <a:xfrm>
            <a:off x="5188421" y="5123329"/>
            <a:ext cx="528162" cy="669913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pic>
        <p:nvPicPr>
          <p:cNvPr id="147" name="Google Shape;147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152400"/>
            <a:ext cx="1390650" cy="4953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784B858D-6D3C-EEF0-E705-AB6BE15A3F61}"/>
              </a:ext>
            </a:extLst>
          </p:cNvPr>
          <p:cNvSpPr/>
          <p:nvPr/>
        </p:nvSpPr>
        <p:spPr>
          <a:xfrm>
            <a:off x="0" y="6065134"/>
            <a:ext cx="2754775" cy="79286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b="1" i="1" dirty="0">
              <a:solidFill>
                <a:sysClr val="windowText" lastClr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1000" b="1" i="1" dirty="0">
                <a:solidFill>
                  <a:sysClr val="windowText" lastClr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Copyright 2025 Altruist Impact Accelerator, all rights reserved.</a:t>
            </a:r>
          </a:p>
          <a:p>
            <a:pPr algn="ctr"/>
            <a:r>
              <a:rPr lang="en-US" sz="1000" b="1" i="1" dirty="0">
                <a:solidFill>
                  <a:sysClr val="windowText" lastClr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Licensed for noncommercial use only under the </a:t>
            </a:r>
            <a:r>
              <a:rPr lang="en-US" sz="1000" b="1" i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5"/>
              </a:rPr>
              <a:t>Terms of Service.</a:t>
            </a:r>
            <a:endParaRPr lang="en-US" sz="1000" b="1" i="1" dirty="0">
              <a:solidFill>
                <a:srgbClr val="00B0F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lt1"/>
        </a:solidFill>
        <a:effectLst/>
      </p:bgPr>
    </p:bg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6"/>
          <p:cNvSpPr txBox="1">
            <a:spLocks noGrp="1"/>
          </p:cNvSpPr>
          <p:nvPr>
            <p:ph type="title"/>
          </p:nvPr>
        </p:nvSpPr>
        <p:spPr>
          <a:xfrm>
            <a:off x="571500" y="991917"/>
            <a:ext cx="11049000" cy="6845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Quattrocento Sans"/>
              <a:buNone/>
            </a:pPr>
            <a:r>
              <a:rPr lang="en-US"/>
              <a:t>Preparing for Change: Fixed vs Growth Mindsets</a:t>
            </a:r>
            <a:endParaRPr/>
          </a:p>
        </p:txBody>
      </p:sp>
      <p:sp>
        <p:nvSpPr>
          <p:cNvPr id="154" name="Google Shape;154;p16"/>
          <p:cNvSpPr/>
          <p:nvPr/>
        </p:nvSpPr>
        <p:spPr>
          <a:xfrm>
            <a:off x="5968181" y="2015066"/>
            <a:ext cx="6223818" cy="762089"/>
          </a:xfrm>
          <a:prstGeom prst="rect">
            <a:avLst/>
          </a:prstGeom>
          <a:solidFill>
            <a:srgbClr val="C7F5FF">
              <a:alpha val="29803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55" name="Google Shape;155;p16"/>
          <p:cNvSpPr txBox="1"/>
          <p:nvPr/>
        </p:nvSpPr>
        <p:spPr>
          <a:xfrm>
            <a:off x="6212335" y="2195448"/>
            <a:ext cx="5218647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3F3F3F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Learner vs. Knower: curiosity?</a:t>
            </a:r>
            <a:endParaRPr sz="1200" b="1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56" name="Google Shape;156;p16"/>
          <p:cNvSpPr/>
          <p:nvPr/>
        </p:nvSpPr>
        <p:spPr>
          <a:xfrm>
            <a:off x="5968181" y="2015066"/>
            <a:ext cx="97339" cy="73866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pic>
        <p:nvPicPr>
          <p:cNvPr id="157" name="Google Shape;157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31774" y="2039147"/>
            <a:ext cx="4964906" cy="2779705"/>
          </a:xfrm>
          <a:prstGeom prst="rect">
            <a:avLst/>
          </a:prstGeom>
          <a:noFill/>
          <a:ln>
            <a:noFill/>
          </a:ln>
        </p:spPr>
      </p:pic>
      <p:sp>
        <p:nvSpPr>
          <p:cNvPr id="158" name="Google Shape;158;p16"/>
          <p:cNvSpPr/>
          <p:nvPr/>
        </p:nvSpPr>
        <p:spPr>
          <a:xfrm>
            <a:off x="5968182" y="3115732"/>
            <a:ext cx="6223818" cy="762089"/>
          </a:xfrm>
          <a:prstGeom prst="rect">
            <a:avLst/>
          </a:prstGeom>
          <a:solidFill>
            <a:srgbClr val="C7F5FF">
              <a:alpha val="29803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59" name="Google Shape;159;p16"/>
          <p:cNvSpPr txBox="1"/>
          <p:nvPr/>
        </p:nvSpPr>
        <p:spPr>
          <a:xfrm>
            <a:off x="6212336" y="3296114"/>
            <a:ext cx="5218647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3F3F3F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Player vs. Victim: accountability?</a:t>
            </a:r>
            <a:endParaRPr sz="1200" b="1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60" name="Google Shape;160;p16"/>
          <p:cNvSpPr/>
          <p:nvPr/>
        </p:nvSpPr>
        <p:spPr>
          <a:xfrm>
            <a:off x="5968182" y="3115732"/>
            <a:ext cx="97339" cy="73866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61" name="Google Shape;161;p16"/>
          <p:cNvSpPr/>
          <p:nvPr/>
        </p:nvSpPr>
        <p:spPr>
          <a:xfrm>
            <a:off x="5968182" y="4213064"/>
            <a:ext cx="6223818" cy="762089"/>
          </a:xfrm>
          <a:prstGeom prst="rect">
            <a:avLst/>
          </a:prstGeom>
          <a:solidFill>
            <a:srgbClr val="C7F5FF">
              <a:alpha val="29803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62" name="Google Shape;162;p16"/>
          <p:cNvSpPr txBox="1"/>
          <p:nvPr/>
        </p:nvSpPr>
        <p:spPr>
          <a:xfrm>
            <a:off x="6212336" y="4393446"/>
            <a:ext cx="5218647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3F3F3F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Me vs. Mission: selfish or altruistic?</a:t>
            </a:r>
            <a:endParaRPr sz="1200" b="1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63" name="Google Shape;163;p16"/>
          <p:cNvSpPr/>
          <p:nvPr/>
        </p:nvSpPr>
        <p:spPr>
          <a:xfrm>
            <a:off x="5968182" y="4213064"/>
            <a:ext cx="97339" cy="73866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pic>
        <p:nvPicPr>
          <p:cNvPr id="164" name="Google Shape;164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82800" y="133978"/>
            <a:ext cx="1390650" cy="4953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F4CF518C-44F5-2632-B8D9-9F6E90DBB9D3}"/>
              </a:ext>
            </a:extLst>
          </p:cNvPr>
          <p:cNvSpPr/>
          <p:nvPr/>
        </p:nvSpPr>
        <p:spPr>
          <a:xfrm>
            <a:off x="0" y="6065134"/>
            <a:ext cx="2754775" cy="79286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b="1" i="1" dirty="0">
              <a:solidFill>
                <a:sysClr val="windowText" lastClr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1000" b="1" i="1" dirty="0">
                <a:solidFill>
                  <a:sysClr val="windowText" lastClr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Copyright 2025 Altruist Impact Accelerator, all rights reserved.</a:t>
            </a:r>
          </a:p>
          <a:p>
            <a:pPr algn="ctr"/>
            <a:r>
              <a:rPr lang="en-US" sz="1000" b="1" i="1" dirty="0">
                <a:solidFill>
                  <a:sysClr val="windowText" lastClr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Licensed for noncommercial use only under the </a:t>
            </a:r>
            <a:r>
              <a:rPr lang="en-US" sz="1000" b="1" i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5"/>
              </a:rPr>
              <a:t>Terms of Service.</a:t>
            </a:r>
            <a:endParaRPr lang="en-US" sz="1000" b="1" i="1" dirty="0">
              <a:solidFill>
                <a:srgbClr val="00B0F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lt1"/>
        </a:solidFill>
        <a:effectLst/>
      </p:bgPr>
    </p:bg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0" name="Google Shape;170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71500" y="3259166"/>
            <a:ext cx="1923386" cy="1076847"/>
          </a:xfrm>
          <a:prstGeom prst="rect">
            <a:avLst/>
          </a:prstGeom>
          <a:noFill/>
          <a:ln>
            <a:noFill/>
          </a:ln>
        </p:spPr>
      </p:pic>
      <p:sp>
        <p:nvSpPr>
          <p:cNvPr id="171" name="Google Shape;171;p17"/>
          <p:cNvSpPr/>
          <p:nvPr/>
        </p:nvSpPr>
        <p:spPr>
          <a:xfrm>
            <a:off x="2984091" y="1021644"/>
            <a:ext cx="6223800" cy="762000"/>
          </a:xfrm>
          <a:prstGeom prst="rect">
            <a:avLst/>
          </a:prstGeom>
          <a:solidFill>
            <a:srgbClr val="C7F5FF">
              <a:alpha val="298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72" name="Google Shape;172;p17"/>
          <p:cNvSpPr txBox="1"/>
          <p:nvPr/>
        </p:nvSpPr>
        <p:spPr>
          <a:xfrm>
            <a:off x="3228245" y="1202026"/>
            <a:ext cx="8026800" cy="494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3F3F3F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Learner (expert + certainty) vs. Knower: (expert + curiosity)</a:t>
            </a:r>
            <a:endParaRPr/>
          </a:p>
          <a:p>
            <a:pPr marL="457200" marR="0" lvl="1" indent="0" algn="l" rtl="0">
              <a:spcBef>
                <a:spcPts val="2400"/>
              </a:spcBef>
              <a:spcAft>
                <a:spcPts val="0"/>
              </a:spcAft>
              <a:buNone/>
            </a:pPr>
            <a:br>
              <a:rPr lang="en-US" sz="1800" b="0" i="0" u="none" strike="noStrike" cap="none">
                <a:solidFill>
                  <a:srgbClr val="3F3F3F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</a:br>
            <a:r>
              <a:rPr lang="en-US" sz="1800" b="0" i="0" u="none" strike="noStrike" cap="none">
                <a:solidFill>
                  <a:srgbClr val="3F3F3F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Learner </a:t>
            </a:r>
            <a:endParaRPr/>
          </a:p>
          <a:p>
            <a:pPr marL="742950" marR="0" lvl="1" indent="-285750" algn="l" rtl="0">
              <a:spcBef>
                <a:spcPts val="60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Arial"/>
              <a:buChar char="•"/>
            </a:pPr>
            <a:r>
              <a:rPr lang="en-US" sz="1800" b="0" i="0" u="none" strike="noStrike" cap="none">
                <a:solidFill>
                  <a:srgbClr val="3F3F3F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experience = subjective = not all of the truth</a:t>
            </a:r>
            <a:endParaRPr/>
          </a:p>
          <a:p>
            <a:pPr marL="742950" marR="0" lvl="1" indent="-285750" algn="l" rtl="0">
              <a:spcBef>
                <a:spcPts val="60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Arial"/>
              <a:buChar char="•"/>
            </a:pPr>
            <a:r>
              <a:rPr lang="en-US" sz="1800" b="0" i="0" u="none" strike="noStrike" cap="none">
                <a:solidFill>
                  <a:srgbClr val="3F3F3F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important to be effective</a:t>
            </a:r>
            <a:endParaRPr/>
          </a:p>
          <a:p>
            <a:pPr marL="742950" marR="0" lvl="1" indent="-285750" algn="l" rtl="0">
              <a:spcBef>
                <a:spcPts val="60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Arial"/>
              <a:buChar char="•"/>
            </a:pPr>
            <a:r>
              <a:rPr lang="en-US" sz="1800" b="0" i="0" u="none" strike="noStrike" cap="none">
                <a:solidFill>
                  <a:srgbClr val="3F3F3F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Self-worth linked to being effective (ego in back seat)</a:t>
            </a:r>
            <a:endParaRPr/>
          </a:p>
          <a:p>
            <a:pPr marL="457200" marR="0" lvl="1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3F3F3F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marL="457200" marR="0" lvl="1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rgbClr val="3F3F3F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Knower </a:t>
            </a:r>
            <a:endParaRPr/>
          </a:p>
          <a:p>
            <a:pPr marL="742950" marR="0" lvl="1" indent="-285750" algn="l" rtl="0">
              <a:spcBef>
                <a:spcPts val="60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Arial"/>
              <a:buChar char="•"/>
            </a:pPr>
            <a:r>
              <a:rPr lang="en-US" sz="1800" b="0" i="0" u="none" strike="noStrike" cap="none">
                <a:solidFill>
                  <a:srgbClr val="3F3F3F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experience = reality = truth</a:t>
            </a:r>
            <a:endParaRPr/>
          </a:p>
          <a:p>
            <a:pPr marL="742950" marR="0" lvl="1" indent="-285750" algn="l" rtl="0">
              <a:spcBef>
                <a:spcPts val="60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Arial"/>
              <a:buChar char="•"/>
            </a:pPr>
            <a:r>
              <a:rPr lang="en-US" sz="1800" b="0" i="0" u="none" strike="noStrike" cap="none">
                <a:solidFill>
                  <a:srgbClr val="3F3F3F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important to be right</a:t>
            </a:r>
            <a:endParaRPr/>
          </a:p>
          <a:p>
            <a:pPr marL="742950" marR="0" lvl="1" indent="-285750" algn="l" rtl="0">
              <a:spcBef>
                <a:spcPts val="60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Arial"/>
              <a:buChar char="•"/>
            </a:pPr>
            <a:r>
              <a:rPr lang="en-US" sz="1800" b="0" i="0" u="none" strike="noStrike" cap="none">
                <a:solidFill>
                  <a:srgbClr val="3F3F3F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Self-worth linked to being right (vulnerable ego)</a:t>
            </a:r>
            <a:endParaRPr/>
          </a:p>
          <a:p>
            <a:pPr marL="742950" marR="0" lvl="1" indent="-17145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3F3F3F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marL="285750" marR="0" lvl="0" indent="-17145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rgbClr val="3F3F3F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marL="0" marR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3F3F3F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 </a:t>
            </a:r>
            <a:endParaRPr sz="1200" b="1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73" name="Google Shape;173;p17"/>
          <p:cNvSpPr/>
          <p:nvPr/>
        </p:nvSpPr>
        <p:spPr>
          <a:xfrm>
            <a:off x="2984091" y="1021644"/>
            <a:ext cx="97200" cy="73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74" name="Google Shape;174;p17"/>
          <p:cNvSpPr txBox="1">
            <a:spLocks noGrp="1"/>
          </p:cNvSpPr>
          <p:nvPr>
            <p:ph type="title"/>
          </p:nvPr>
        </p:nvSpPr>
        <p:spPr>
          <a:xfrm>
            <a:off x="112888" y="2615059"/>
            <a:ext cx="3115500" cy="13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Quattrocento Sans"/>
              <a:buNone/>
            </a:pPr>
            <a:r>
              <a:rPr lang="en-US"/>
              <a:t>Mindset Shift #1</a:t>
            </a:r>
            <a:endParaRPr/>
          </a:p>
        </p:txBody>
      </p:sp>
      <p:pic>
        <p:nvPicPr>
          <p:cNvPr id="175" name="Google Shape;175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152400"/>
            <a:ext cx="1390650" cy="4953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1BFE421F-3391-FC07-685C-1207332F6772}"/>
              </a:ext>
            </a:extLst>
          </p:cNvPr>
          <p:cNvSpPr/>
          <p:nvPr/>
        </p:nvSpPr>
        <p:spPr>
          <a:xfrm>
            <a:off x="0" y="6065134"/>
            <a:ext cx="2754775" cy="79286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b="1" i="1" dirty="0">
              <a:solidFill>
                <a:sysClr val="windowText" lastClr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1000" b="1" i="1" dirty="0">
                <a:solidFill>
                  <a:sysClr val="windowText" lastClr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Copyright 2025 Altruist Impact Accelerator, all rights reserved.</a:t>
            </a:r>
          </a:p>
          <a:p>
            <a:pPr algn="ctr"/>
            <a:r>
              <a:rPr lang="en-US" sz="1000" b="1" i="1" dirty="0">
                <a:solidFill>
                  <a:sysClr val="windowText" lastClr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Licensed for noncommercial use only under the </a:t>
            </a:r>
            <a:r>
              <a:rPr lang="en-US" sz="1000" b="1" i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5"/>
              </a:rPr>
              <a:t>Terms of Service.</a:t>
            </a:r>
            <a:endParaRPr lang="en-US" sz="1000" b="1" i="1" dirty="0">
              <a:solidFill>
                <a:srgbClr val="00B0F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lt1"/>
        </a:solidFill>
        <a:effectLst/>
      </p:bgPr>
    </p:bg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1" name="Google Shape;181;p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71500" y="3259166"/>
            <a:ext cx="1923386" cy="1076847"/>
          </a:xfrm>
          <a:prstGeom prst="rect">
            <a:avLst/>
          </a:prstGeom>
          <a:noFill/>
          <a:ln>
            <a:noFill/>
          </a:ln>
        </p:spPr>
      </p:pic>
      <p:sp>
        <p:nvSpPr>
          <p:cNvPr id="182" name="Google Shape;182;p18"/>
          <p:cNvSpPr/>
          <p:nvPr/>
        </p:nvSpPr>
        <p:spPr>
          <a:xfrm>
            <a:off x="2984091" y="1021644"/>
            <a:ext cx="6223800" cy="762000"/>
          </a:xfrm>
          <a:prstGeom prst="rect">
            <a:avLst/>
          </a:prstGeom>
          <a:solidFill>
            <a:srgbClr val="C7F5FF">
              <a:alpha val="298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83" name="Google Shape;183;p18"/>
          <p:cNvSpPr txBox="1"/>
          <p:nvPr/>
        </p:nvSpPr>
        <p:spPr>
          <a:xfrm>
            <a:off x="3228245" y="1202026"/>
            <a:ext cx="8026800" cy="494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3F3F3F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Player (challenge + response) vs. Victim: (threat + blame)</a:t>
            </a:r>
            <a:endParaRPr/>
          </a:p>
          <a:p>
            <a:pPr marL="457200" marR="0" lvl="1" indent="0" algn="l" rtl="0">
              <a:spcBef>
                <a:spcPts val="2400"/>
              </a:spcBef>
              <a:spcAft>
                <a:spcPts val="0"/>
              </a:spcAft>
              <a:buNone/>
            </a:pPr>
            <a:br>
              <a:rPr lang="en-US" sz="1800" b="0" i="0" u="none" strike="noStrike" cap="none">
                <a:solidFill>
                  <a:srgbClr val="3F3F3F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</a:br>
            <a:r>
              <a:rPr lang="en-US" sz="1800" b="0" i="0" u="none" strike="noStrike" cap="none">
                <a:solidFill>
                  <a:srgbClr val="3F3F3F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Player </a:t>
            </a:r>
            <a:endParaRPr/>
          </a:p>
          <a:p>
            <a:pPr marL="742950" marR="0" lvl="1" indent="-285750" algn="l" rtl="0">
              <a:spcBef>
                <a:spcPts val="60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Arial"/>
              <a:buChar char="•"/>
            </a:pPr>
            <a:r>
              <a:rPr lang="en-US" sz="1800" b="0" i="0" u="none" strike="noStrike" cap="none">
                <a:solidFill>
                  <a:srgbClr val="3F3F3F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Responds to challenges</a:t>
            </a:r>
            <a:endParaRPr/>
          </a:p>
          <a:p>
            <a:pPr marL="742950" marR="0" lvl="1" indent="-285750" algn="l" rtl="0">
              <a:spcBef>
                <a:spcPts val="60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Arial"/>
              <a:buChar char="•"/>
            </a:pPr>
            <a:r>
              <a:rPr lang="en-US" sz="1800" b="0" i="0" u="none" strike="noStrike" cap="none">
                <a:solidFill>
                  <a:srgbClr val="3F3F3F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Was I effective? Could I have been more prepared?</a:t>
            </a:r>
            <a:endParaRPr/>
          </a:p>
          <a:p>
            <a:pPr marL="742950" marR="0" lvl="1" indent="-285750" algn="l" rtl="0">
              <a:spcBef>
                <a:spcPts val="60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Arial"/>
              <a:buChar char="•"/>
            </a:pPr>
            <a:r>
              <a:rPr lang="en-US" sz="1800" b="0" i="0" u="none" strike="noStrike" cap="none">
                <a:solidFill>
                  <a:srgbClr val="3F3F3F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What can I learn from this? </a:t>
            </a:r>
            <a:endParaRPr/>
          </a:p>
          <a:p>
            <a:pPr marL="457200" marR="0" lvl="1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3F3F3F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marL="457200" marR="0" lvl="1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rgbClr val="3F3F3F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Victim </a:t>
            </a:r>
            <a:endParaRPr/>
          </a:p>
          <a:p>
            <a:pPr marL="742950" marR="0" lvl="1" indent="-285750" algn="l" rtl="0">
              <a:spcBef>
                <a:spcPts val="60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Arial"/>
              <a:buChar char="•"/>
            </a:pPr>
            <a:r>
              <a:rPr lang="en-US" sz="1800" b="0" i="0" u="none" strike="noStrike" cap="none">
                <a:solidFill>
                  <a:srgbClr val="3F3F3F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Places blame for what happens</a:t>
            </a:r>
            <a:endParaRPr/>
          </a:p>
          <a:p>
            <a:pPr marL="742950" marR="0" lvl="1" indent="-285750" algn="l" rtl="0">
              <a:spcBef>
                <a:spcPts val="60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Arial"/>
              <a:buChar char="•"/>
            </a:pPr>
            <a:r>
              <a:rPr lang="en-US" sz="1800" b="0" i="0" u="none" strike="noStrike" cap="none">
                <a:solidFill>
                  <a:srgbClr val="3F3F3F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Why did they do this to me? </a:t>
            </a:r>
            <a:endParaRPr/>
          </a:p>
          <a:p>
            <a:pPr marL="742950" marR="0" lvl="1" indent="-285750" algn="l" rtl="0">
              <a:spcBef>
                <a:spcPts val="60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Arial"/>
              <a:buChar char="•"/>
            </a:pPr>
            <a:r>
              <a:rPr lang="en-US" sz="1800" b="0" i="0" u="none" strike="noStrike" cap="none">
                <a:solidFill>
                  <a:srgbClr val="3F3F3F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What am I owed? Who is to be punished? </a:t>
            </a:r>
            <a:endParaRPr/>
          </a:p>
          <a:p>
            <a:pPr marL="742950" marR="0" lvl="1" indent="-17145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3F3F3F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marL="285750" marR="0" lvl="0" indent="-17145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rgbClr val="3F3F3F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marL="0" marR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3F3F3F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 </a:t>
            </a:r>
            <a:endParaRPr sz="1200" b="1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84" name="Google Shape;184;p18"/>
          <p:cNvSpPr/>
          <p:nvPr/>
        </p:nvSpPr>
        <p:spPr>
          <a:xfrm>
            <a:off x="2984091" y="1021644"/>
            <a:ext cx="97200" cy="73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85" name="Google Shape;185;p18"/>
          <p:cNvSpPr txBox="1">
            <a:spLocks noGrp="1"/>
          </p:cNvSpPr>
          <p:nvPr>
            <p:ph type="title"/>
          </p:nvPr>
        </p:nvSpPr>
        <p:spPr>
          <a:xfrm>
            <a:off x="112888" y="2615059"/>
            <a:ext cx="3115500" cy="13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Quattrocento Sans"/>
              <a:buNone/>
            </a:pPr>
            <a:r>
              <a:rPr lang="en-US"/>
              <a:t>Mindset Shift #2</a:t>
            </a:r>
            <a:endParaRPr/>
          </a:p>
        </p:txBody>
      </p:sp>
      <p:pic>
        <p:nvPicPr>
          <p:cNvPr id="186" name="Google Shape;186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152400"/>
            <a:ext cx="1390650" cy="4953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FACC0FCA-A21F-8177-43CF-B3913E787FB9}"/>
              </a:ext>
            </a:extLst>
          </p:cNvPr>
          <p:cNvSpPr/>
          <p:nvPr/>
        </p:nvSpPr>
        <p:spPr>
          <a:xfrm>
            <a:off x="0" y="6065134"/>
            <a:ext cx="2754775" cy="79286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b="1" i="1" dirty="0">
              <a:solidFill>
                <a:sysClr val="windowText" lastClr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1000" b="1" i="1" dirty="0">
                <a:solidFill>
                  <a:sysClr val="windowText" lastClr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Copyright 2025 Altruist Impact Accelerator, all rights reserved.</a:t>
            </a:r>
          </a:p>
          <a:p>
            <a:pPr algn="ctr"/>
            <a:r>
              <a:rPr lang="en-US" sz="1000" b="1" i="1" dirty="0">
                <a:solidFill>
                  <a:sysClr val="windowText" lastClr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Licensed for noncommercial use only under the </a:t>
            </a:r>
            <a:r>
              <a:rPr lang="en-US" sz="1000" b="1" i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5"/>
              </a:rPr>
              <a:t>Terms of Service.</a:t>
            </a:r>
            <a:endParaRPr lang="en-US" sz="1000" b="1" i="1" dirty="0">
              <a:solidFill>
                <a:srgbClr val="00B0F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lt1"/>
        </a:solidFill>
        <a:effectLst/>
      </p:bgPr>
    </p:bg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2" name="Google Shape;192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71500" y="3259166"/>
            <a:ext cx="1923386" cy="1076847"/>
          </a:xfrm>
          <a:prstGeom prst="rect">
            <a:avLst/>
          </a:prstGeom>
          <a:noFill/>
          <a:ln>
            <a:noFill/>
          </a:ln>
        </p:spPr>
      </p:pic>
      <p:sp>
        <p:nvSpPr>
          <p:cNvPr id="193" name="Google Shape;193;p19"/>
          <p:cNvSpPr/>
          <p:nvPr/>
        </p:nvSpPr>
        <p:spPr>
          <a:xfrm>
            <a:off x="2984091" y="1021644"/>
            <a:ext cx="6223800" cy="762000"/>
          </a:xfrm>
          <a:prstGeom prst="rect">
            <a:avLst/>
          </a:prstGeom>
          <a:solidFill>
            <a:srgbClr val="C7F5FF">
              <a:alpha val="298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94" name="Google Shape;194;p19"/>
          <p:cNvSpPr txBox="1"/>
          <p:nvPr/>
        </p:nvSpPr>
        <p:spPr>
          <a:xfrm>
            <a:off x="3228245" y="1202026"/>
            <a:ext cx="8026800" cy="494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3F3F3F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Team member (org first) vs. me: (me first)</a:t>
            </a:r>
            <a:endParaRPr/>
          </a:p>
          <a:p>
            <a:pPr marL="457200" marR="0" lvl="1" indent="0" algn="l" rtl="0">
              <a:spcBef>
                <a:spcPts val="2400"/>
              </a:spcBef>
              <a:spcAft>
                <a:spcPts val="0"/>
              </a:spcAft>
              <a:buNone/>
            </a:pPr>
            <a:br>
              <a:rPr lang="en-US" sz="1800" b="0" i="0" u="none" strike="noStrike" cap="none">
                <a:solidFill>
                  <a:srgbClr val="3F3F3F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</a:br>
            <a:r>
              <a:rPr lang="en-US" sz="1800" b="0" i="0" u="none" strike="noStrike" cap="none">
                <a:solidFill>
                  <a:srgbClr val="3F3F3F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Team Player </a:t>
            </a:r>
            <a:endParaRPr/>
          </a:p>
          <a:p>
            <a:pPr marL="742950" marR="0" lvl="1" indent="-285750" algn="l" rtl="0">
              <a:spcBef>
                <a:spcPts val="60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Arial"/>
              <a:buChar char="•"/>
            </a:pPr>
            <a:r>
              <a:rPr lang="en-US" sz="1800" b="0" i="0" u="none" strike="noStrike" cap="none">
                <a:solidFill>
                  <a:srgbClr val="3F3F3F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Act with the organization and mission top of mind</a:t>
            </a:r>
            <a:endParaRPr/>
          </a:p>
          <a:p>
            <a:pPr marL="742950" marR="0" lvl="1" indent="-285750" algn="l" rtl="0">
              <a:spcBef>
                <a:spcPts val="60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Arial"/>
              <a:buChar char="•"/>
            </a:pPr>
            <a:r>
              <a:rPr lang="en-US" sz="1800" b="0" i="0" u="none" strike="noStrike" cap="none">
                <a:solidFill>
                  <a:srgbClr val="3F3F3F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Partner with mastery: communicate across the 4 working styles</a:t>
            </a:r>
            <a:endParaRPr/>
          </a:p>
          <a:p>
            <a:pPr marL="742950" marR="0" lvl="1" indent="-285750" algn="l" rtl="0">
              <a:spcBef>
                <a:spcPts val="60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Arial"/>
              <a:buChar char="•"/>
            </a:pPr>
            <a:r>
              <a:rPr lang="en-US" sz="1800" b="0" i="0" u="none" strike="noStrike" cap="none">
                <a:solidFill>
                  <a:srgbClr val="3F3F3F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Create shared goals and coordinated action</a:t>
            </a:r>
            <a:endParaRPr/>
          </a:p>
          <a:p>
            <a:pPr marL="457200" marR="0" lvl="1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3F3F3F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marL="457200" marR="0" lvl="1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rgbClr val="3F3F3F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Me</a:t>
            </a:r>
            <a:endParaRPr/>
          </a:p>
          <a:p>
            <a:pPr marL="742950" marR="0" lvl="1" indent="-285750" algn="l" rtl="0">
              <a:spcBef>
                <a:spcPts val="60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Arial"/>
              <a:buChar char="•"/>
            </a:pPr>
            <a:r>
              <a:rPr lang="en-US" sz="1800" b="0" i="0" u="none" strike="noStrike" cap="none">
                <a:solidFill>
                  <a:srgbClr val="3F3F3F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Four types of power (dominator, interrogator, aloof, victim)</a:t>
            </a:r>
            <a:endParaRPr/>
          </a:p>
          <a:p>
            <a:pPr marL="742950" marR="0" lvl="1" indent="-285750" algn="l" rtl="0">
              <a:spcBef>
                <a:spcPts val="60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Arial"/>
              <a:buChar char="•"/>
            </a:pPr>
            <a:r>
              <a:rPr lang="en-US" sz="1800" b="0" i="0" u="none" strike="noStrike" cap="none">
                <a:solidFill>
                  <a:srgbClr val="3F3F3F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Career advancement/stepping stone </a:t>
            </a:r>
            <a:endParaRPr/>
          </a:p>
          <a:p>
            <a:pPr marL="742950" marR="0" lvl="1" indent="-285750" algn="l" rtl="0">
              <a:spcBef>
                <a:spcPts val="60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Arial"/>
              <a:buChar char="•"/>
            </a:pPr>
            <a:r>
              <a:rPr lang="en-US" sz="1800" b="0" i="0" u="none" strike="noStrike" cap="none">
                <a:solidFill>
                  <a:srgbClr val="3F3F3F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Resistance to personal/behavioral change</a:t>
            </a:r>
            <a:endParaRPr/>
          </a:p>
          <a:p>
            <a:pPr marL="742950" marR="0" lvl="1" indent="-17145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3F3F3F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marL="285750" marR="0" lvl="0" indent="-17145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rgbClr val="3F3F3F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marL="0" marR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3F3F3F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 </a:t>
            </a:r>
            <a:endParaRPr sz="1200" b="1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95" name="Google Shape;195;p19"/>
          <p:cNvSpPr/>
          <p:nvPr/>
        </p:nvSpPr>
        <p:spPr>
          <a:xfrm>
            <a:off x="2984091" y="1021644"/>
            <a:ext cx="97200" cy="73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96" name="Google Shape;196;p19"/>
          <p:cNvSpPr txBox="1">
            <a:spLocks noGrp="1"/>
          </p:cNvSpPr>
          <p:nvPr>
            <p:ph type="title"/>
          </p:nvPr>
        </p:nvSpPr>
        <p:spPr>
          <a:xfrm>
            <a:off x="112888" y="2615059"/>
            <a:ext cx="3115500" cy="13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Quattrocento Sans"/>
              <a:buNone/>
            </a:pPr>
            <a:r>
              <a:rPr lang="en-US"/>
              <a:t>Mindset Shift #3</a:t>
            </a:r>
            <a:endParaRPr/>
          </a:p>
        </p:txBody>
      </p:sp>
      <p:pic>
        <p:nvPicPr>
          <p:cNvPr id="197" name="Google Shape;197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152400"/>
            <a:ext cx="1390650" cy="4953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061AB9B-ADEC-D83F-245C-A586BB134A1E}"/>
              </a:ext>
            </a:extLst>
          </p:cNvPr>
          <p:cNvSpPr/>
          <p:nvPr/>
        </p:nvSpPr>
        <p:spPr>
          <a:xfrm>
            <a:off x="0" y="6065134"/>
            <a:ext cx="2754775" cy="79286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b="1" i="1" dirty="0">
              <a:solidFill>
                <a:sysClr val="windowText" lastClr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1000" b="1" i="1" dirty="0">
                <a:solidFill>
                  <a:sysClr val="windowText" lastClr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Copyright 2025 Altruist Impact Accelerator, all rights reserved.</a:t>
            </a:r>
          </a:p>
          <a:p>
            <a:pPr algn="ctr"/>
            <a:r>
              <a:rPr lang="en-US" sz="1000" b="1" i="1" dirty="0">
                <a:solidFill>
                  <a:sysClr val="windowText" lastClr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Licensed for noncommercial use only under the </a:t>
            </a:r>
            <a:r>
              <a:rPr lang="en-US" sz="1000" b="1" i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5"/>
              </a:rPr>
              <a:t>Terms of Service.</a:t>
            </a:r>
            <a:endParaRPr lang="en-US" sz="1000" b="1" i="1" dirty="0">
              <a:solidFill>
                <a:srgbClr val="00B0F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20"/>
          <p:cNvSpPr txBox="1">
            <a:spLocks noGrp="1"/>
          </p:cNvSpPr>
          <p:nvPr>
            <p:ph type="title"/>
          </p:nvPr>
        </p:nvSpPr>
        <p:spPr>
          <a:xfrm>
            <a:off x="571500" y="688046"/>
            <a:ext cx="11049000" cy="6845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Quattrocento Sans"/>
              <a:buNone/>
            </a:pPr>
            <a:r>
              <a:rPr lang="en-US"/>
              <a:t>Change Management Framework #1</a:t>
            </a:r>
            <a:endParaRPr/>
          </a:p>
        </p:txBody>
      </p:sp>
      <p:sp>
        <p:nvSpPr>
          <p:cNvPr id="204" name="Google Shape;204;p20"/>
          <p:cNvSpPr txBox="1">
            <a:spLocks noGrp="1"/>
          </p:cNvSpPr>
          <p:nvPr>
            <p:ph type="ftr" idx="11"/>
          </p:nvPr>
        </p:nvSpPr>
        <p:spPr>
          <a:xfrm>
            <a:off x="571500" y="6492875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Copyright © 2020 Altruist Nonprofit Accelerator</a:t>
            </a:r>
            <a:endParaRPr/>
          </a:p>
        </p:txBody>
      </p:sp>
      <p:pic>
        <p:nvPicPr>
          <p:cNvPr id="205" name="Google Shape;205;p2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0589" y="1360203"/>
            <a:ext cx="10859911" cy="4809751"/>
          </a:xfrm>
          <a:prstGeom prst="rect">
            <a:avLst/>
          </a:prstGeom>
          <a:noFill/>
          <a:ln>
            <a:noFill/>
          </a:ln>
        </p:spPr>
      </p:pic>
      <p:pic>
        <p:nvPicPr>
          <p:cNvPr id="206" name="Google Shape;206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152400"/>
            <a:ext cx="1076037" cy="38324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B08B67B8-2C2F-1155-F40C-B853300E3F61}"/>
              </a:ext>
            </a:extLst>
          </p:cNvPr>
          <p:cNvSpPr/>
          <p:nvPr/>
        </p:nvSpPr>
        <p:spPr>
          <a:xfrm>
            <a:off x="0" y="6065134"/>
            <a:ext cx="2754775" cy="79286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b="1" i="1" dirty="0">
              <a:solidFill>
                <a:sysClr val="windowText" lastClr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1000" b="1" i="1" dirty="0">
                <a:solidFill>
                  <a:sysClr val="windowText" lastClr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Copyright 2025 Altruist Impact Accelerator, all rights reserved.</a:t>
            </a:r>
          </a:p>
          <a:p>
            <a:pPr algn="ctr"/>
            <a:r>
              <a:rPr lang="en-US" sz="1000" b="1" i="1" dirty="0">
                <a:solidFill>
                  <a:sysClr val="windowText" lastClr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Licensed for noncommercial use only under the </a:t>
            </a:r>
            <a:r>
              <a:rPr lang="en-US" sz="1000" b="1" i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5"/>
              </a:rPr>
              <a:t>Terms of Service.</a:t>
            </a:r>
            <a:endParaRPr lang="en-US" sz="1000" b="1" i="1" dirty="0">
              <a:solidFill>
                <a:srgbClr val="00B0F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1"/>
          <p:cNvSpPr txBox="1">
            <a:spLocks noGrp="1"/>
          </p:cNvSpPr>
          <p:nvPr>
            <p:ph type="title"/>
          </p:nvPr>
        </p:nvSpPr>
        <p:spPr>
          <a:xfrm>
            <a:off x="571500" y="688046"/>
            <a:ext cx="11049000" cy="6845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Quattrocento Sans"/>
              <a:buNone/>
            </a:pPr>
            <a:r>
              <a:rPr lang="en-US"/>
              <a:t>Change Management Framework #2</a:t>
            </a:r>
            <a:endParaRPr/>
          </a:p>
        </p:txBody>
      </p:sp>
      <p:sp>
        <p:nvSpPr>
          <p:cNvPr id="213" name="Google Shape;213;p21"/>
          <p:cNvSpPr txBox="1">
            <a:spLocks noGrp="1"/>
          </p:cNvSpPr>
          <p:nvPr>
            <p:ph type="ftr" idx="11"/>
          </p:nvPr>
        </p:nvSpPr>
        <p:spPr>
          <a:xfrm>
            <a:off x="571500" y="6492875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Copyright © 2020 Altruist Nonprofit Accelerator</a:t>
            </a:r>
            <a:endParaRPr/>
          </a:p>
        </p:txBody>
      </p:sp>
      <p:pic>
        <p:nvPicPr>
          <p:cNvPr id="214" name="Google Shape;214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33416" y="1451588"/>
            <a:ext cx="9925168" cy="4546367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Google Shape;215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152400"/>
            <a:ext cx="1076037" cy="38324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E99AA251-2BC5-D5F9-B6FB-E2820726E228}"/>
              </a:ext>
            </a:extLst>
          </p:cNvPr>
          <p:cNvSpPr/>
          <p:nvPr/>
        </p:nvSpPr>
        <p:spPr>
          <a:xfrm>
            <a:off x="0" y="6065134"/>
            <a:ext cx="2754775" cy="79286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b="1" i="1" dirty="0">
              <a:solidFill>
                <a:sysClr val="windowText" lastClr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1000" b="1" i="1" dirty="0">
                <a:solidFill>
                  <a:sysClr val="windowText" lastClr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Copyright 2025 Altruist Impact Accelerator, all rights reserved.</a:t>
            </a:r>
          </a:p>
          <a:p>
            <a:pPr algn="ctr"/>
            <a:r>
              <a:rPr lang="en-US" sz="1000" b="1" i="1" dirty="0">
                <a:solidFill>
                  <a:sysClr val="windowText" lastClr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Licensed for noncommercial use only under the </a:t>
            </a:r>
            <a:r>
              <a:rPr lang="en-US" sz="1000" b="1" i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5"/>
              </a:rPr>
              <a:t>Terms of Service.</a:t>
            </a:r>
            <a:endParaRPr lang="en-US" sz="1000" b="1" i="1" dirty="0">
              <a:solidFill>
                <a:srgbClr val="00B0F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Custom 42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BFE6"/>
      </a:accent1>
      <a:accent2>
        <a:srgbClr val="003E58"/>
      </a:accent2>
      <a:accent3>
        <a:srgbClr val="F45811"/>
      </a:accent3>
      <a:accent4>
        <a:srgbClr val="32BC52"/>
      </a:accent4>
      <a:accent5>
        <a:srgbClr val="FFC000"/>
      </a:accent5>
      <a:accent6>
        <a:srgbClr val="FFFFFF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708</Words>
  <Application>Microsoft Office PowerPoint</Application>
  <PresentationFormat>Widescreen</PresentationFormat>
  <Paragraphs>134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Calibri</vt:lpstr>
      <vt:lpstr>Quattrocento Sans</vt:lpstr>
      <vt:lpstr>Arial</vt:lpstr>
      <vt:lpstr>Office Theme</vt:lpstr>
      <vt:lpstr>PowerPoint Presentation</vt:lpstr>
      <vt:lpstr>The Challenge</vt:lpstr>
      <vt:lpstr>The Challenge</vt:lpstr>
      <vt:lpstr>Preparing for Change: Fixed vs Growth Mindsets</vt:lpstr>
      <vt:lpstr>Mindset Shift #1</vt:lpstr>
      <vt:lpstr>Mindset Shift #2</vt:lpstr>
      <vt:lpstr>Mindset Shift #3</vt:lpstr>
      <vt:lpstr>Change Management Framework #1</vt:lpstr>
      <vt:lpstr>Change Management Framework #2</vt:lpstr>
      <vt:lpstr>Change Management Framework #3</vt:lpstr>
      <vt:lpstr>In Sum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Ashrita Hegde</cp:lastModifiedBy>
  <cp:revision>1</cp:revision>
  <dcterms:modified xsi:type="dcterms:W3CDTF">2025-07-24T00:46:17Z</dcterms:modified>
</cp:coreProperties>
</file>