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</p:sldIdLst>
  <p:sldSz cy="6858000" cx="12192000"/>
  <p:notesSz cx="6858000" cy="9144000"/>
  <p:embeddedFontLst>
    <p:embeddedFont>
      <p:font typeface="Quattrocento Sans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840">
          <p15:clr>
            <a:srgbClr val="A4A3A4"/>
          </p15:clr>
        </p15:guide>
        <p15:guide id="2" orient="horz" pos="436">
          <p15:clr>
            <a:srgbClr val="A4A3A4"/>
          </p15:clr>
        </p15:guide>
        <p15:guide id="3" orient="horz" pos="37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840"/>
        <p:guide pos="436" orient="horz"/>
        <p:guide pos="3748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QuattrocentoSans-boldItalic.fntdata"/><Relationship Id="rId9" Type="http://schemas.openxmlformats.org/officeDocument/2006/relationships/font" Target="fonts/Quattrocento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QuattrocentoSans-regular.fntdata"/><Relationship Id="rId8" Type="http://schemas.openxmlformats.org/officeDocument/2006/relationships/font" Target="fonts/Quattrocento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Quattrocento Sans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571500" y="688046"/>
            <a:ext cx="11049000" cy="68457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Quattrocento Sans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571500" y="1638301"/>
            <a:ext cx="11049000" cy="44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/>
          <p:nvPr/>
        </p:nvSpPr>
        <p:spPr>
          <a:xfrm>
            <a:off x="0" y="6469664"/>
            <a:ext cx="12192000" cy="3883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5" name="Google Shape;25;p3"/>
          <p:cNvSpPr/>
          <p:nvPr/>
        </p:nvSpPr>
        <p:spPr>
          <a:xfrm>
            <a:off x="5080000" y="6469664"/>
            <a:ext cx="2032000" cy="38833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6" name="Google Shape;26;p3"/>
          <p:cNvSpPr/>
          <p:nvPr/>
        </p:nvSpPr>
        <p:spPr>
          <a:xfrm>
            <a:off x="6019666" y="271164"/>
            <a:ext cx="152668" cy="151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7" name="Google Shape;27;p3"/>
          <p:cNvSpPr/>
          <p:nvPr/>
        </p:nvSpPr>
        <p:spPr>
          <a:xfrm>
            <a:off x="5731361" y="289312"/>
            <a:ext cx="104273" cy="10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8" name="Google Shape;28;p3"/>
          <p:cNvSpPr/>
          <p:nvPr/>
        </p:nvSpPr>
        <p:spPr>
          <a:xfrm>
            <a:off x="6356386" y="289312"/>
            <a:ext cx="104273" cy="10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9" name="Google Shape;29;p3"/>
          <p:cNvSpPr txBox="1"/>
          <p:nvPr>
            <p:ph idx="11" type="ftr"/>
          </p:nvPr>
        </p:nvSpPr>
        <p:spPr>
          <a:xfrm>
            <a:off x="571500" y="6492875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"/>
          <p:cNvSpPr txBox="1"/>
          <p:nvPr>
            <p:ph idx="12" type="sldNum"/>
          </p:nvPr>
        </p:nvSpPr>
        <p:spPr>
          <a:xfrm>
            <a:off x="11477832" y="6606187"/>
            <a:ext cx="142668" cy="138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1" name="Google Shape;31;p3"/>
          <p:cNvPicPr preferRelativeResize="0"/>
          <p:nvPr/>
        </p:nvPicPr>
        <p:blipFill rotWithShape="1">
          <a:blip r:embed="rId2">
            <a:alphaModFix/>
          </a:blip>
          <a:srcRect b="5282" l="1192" r="2220" t="6929"/>
          <a:stretch/>
        </p:blipFill>
        <p:spPr>
          <a:xfrm>
            <a:off x="5492673" y="6538913"/>
            <a:ext cx="1206654" cy="2635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pos="360">
          <p15:clr>
            <a:srgbClr val="FBAE40"/>
          </p15:clr>
        </p15:guide>
        <p15:guide id="2" pos="73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Quattrocento Sans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5" name="Google Shape;35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Quattrocento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7" name="Google Shape;6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Quattrocento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4" name="Google Shape;7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Quattrocento Sans"/>
              <a:buNone/>
              <a:defRPr b="1" i="0" sz="2800" u="none" cap="none" strike="noStrike">
                <a:solidFill>
                  <a:schemeClr val="accent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rgbClr val="3F3F3F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3"/>
          <p:cNvSpPr txBox="1"/>
          <p:nvPr>
            <p:ph type="title"/>
          </p:nvPr>
        </p:nvSpPr>
        <p:spPr>
          <a:xfrm>
            <a:off x="571500" y="1449388"/>
            <a:ext cx="5133975" cy="44640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Quattrocento Sans"/>
              <a:buNone/>
            </a:pPr>
            <a:r>
              <a:rPr lang="en-US" sz="4000">
                <a:solidFill>
                  <a:schemeClr val="lt1"/>
                </a:solidFill>
              </a:rPr>
              <a:t>KPI selection &amp; refinement</a:t>
            </a:r>
            <a:endParaRPr/>
          </a:p>
        </p:txBody>
      </p:sp>
      <p:grpSp>
        <p:nvGrpSpPr>
          <p:cNvPr id="95" name="Google Shape;95;p13"/>
          <p:cNvGrpSpPr/>
          <p:nvPr/>
        </p:nvGrpSpPr>
        <p:grpSpPr>
          <a:xfrm>
            <a:off x="6110867" y="1449388"/>
            <a:ext cx="5501692" cy="519276"/>
            <a:chOff x="6110867" y="1449388"/>
            <a:chExt cx="5501692" cy="519276"/>
          </a:xfrm>
        </p:grpSpPr>
        <p:sp>
          <p:nvSpPr>
            <p:cNvPr id="96" name="Google Shape;96;p13"/>
            <p:cNvSpPr/>
            <p:nvPr/>
          </p:nvSpPr>
          <p:spPr>
            <a:xfrm>
              <a:off x="6734174" y="1449388"/>
              <a:ext cx="4878385" cy="51927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324000" spcFirstLastPara="1" rIns="324000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accent2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Business Framework: first cut</a:t>
              </a:r>
              <a:endParaRPr/>
            </a:p>
          </p:txBody>
        </p:sp>
        <p:sp>
          <p:nvSpPr>
            <p:cNvPr id="97" name="Google Shape;97;p13"/>
            <p:cNvSpPr/>
            <p:nvPr/>
          </p:nvSpPr>
          <p:spPr>
            <a:xfrm flipH="1" rot="5400000">
              <a:off x="6654426" y="1636754"/>
              <a:ext cx="291463" cy="131965"/>
            </a:xfrm>
            <a:prstGeom prst="triangle">
              <a:avLst>
                <a:gd fmla="val 50000" name="adj"/>
              </a:avLst>
            </a:prstGeom>
            <a:solidFill>
              <a:srgbClr val="00BFE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6110867" y="1449388"/>
              <a:ext cx="518400" cy="5192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324000" spcFirstLastPara="1" rIns="324000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lt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1</a:t>
              </a:r>
              <a:endParaRPr/>
            </a:p>
          </p:txBody>
        </p:sp>
      </p:grpSp>
      <p:grpSp>
        <p:nvGrpSpPr>
          <p:cNvPr id="99" name="Google Shape;99;p13"/>
          <p:cNvGrpSpPr/>
          <p:nvPr/>
        </p:nvGrpSpPr>
        <p:grpSpPr>
          <a:xfrm>
            <a:off x="6118808" y="3510907"/>
            <a:ext cx="5501692" cy="519276"/>
            <a:chOff x="6110867" y="1449388"/>
            <a:chExt cx="5501692" cy="519276"/>
          </a:xfrm>
        </p:grpSpPr>
        <p:sp>
          <p:nvSpPr>
            <p:cNvPr id="100" name="Google Shape;100;p13"/>
            <p:cNvSpPr/>
            <p:nvPr/>
          </p:nvSpPr>
          <p:spPr>
            <a:xfrm>
              <a:off x="6734174" y="1449388"/>
              <a:ext cx="4878385" cy="51927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324000" spcFirstLastPara="1" rIns="324000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accent2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Business Plan: second cut</a:t>
              </a:r>
              <a:endParaRPr/>
            </a:p>
          </p:txBody>
        </p:sp>
        <p:sp>
          <p:nvSpPr>
            <p:cNvPr id="101" name="Google Shape;101;p13"/>
            <p:cNvSpPr/>
            <p:nvPr/>
          </p:nvSpPr>
          <p:spPr>
            <a:xfrm flipH="1" rot="5400000">
              <a:off x="6654426" y="1636754"/>
              <a:ext cx="291463" cy="131965"/>
            </a:xfrm>
            <a:prstGeom prst="triangle">
              <a:avLst>
                <a:gd fmla="val 50000" name="adj"/>
              </a:avLst>
            </a:prstGeom>
            <a:solidFill>
              <a:srgbClr val="00BFE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6110867" y="1449388"/>
              <a:ext cx="518400" cy="5192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324000" spcFirstLastPara="1" rIns="324000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lt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2</a:t>
              </a:r>
              <a:endParaRPr/>
            </a:p>
          </p:txBody>
        </p:sp>
      </p:grpSp>
      <p:grpSp>
        <p:nvGrpSpPr>
          <p:cNvPr id="103" name="Google Shape;103;p13"/>
          <p:cNvGrpSpPr/>
          <p:nvPr/>
        </p:nvGrpSpPr>
        <p:grpSpPr>
          <a:xfrm>
            <a:off x="6110867" y="5394162"/>
            <a:ext cx="5501692" cy="519276"/>
            <a:chOff x="6110867" y="1449388"/>
            <a:chExt cx="5501692" cy="519276"/>
          </a:xfrm>
        </p:grpSpPr>
        <p:sp>
          <p:nvSpPr>
            <p:cNvPr id="104" name="Google Shape;104;p13"/>
            <p:cNvSpPr/>
            <p:nvPr/>
          </p:nvSpPr>
          <p:spPr>
            <a:xfrm>
              <a:off x="6734174" y="1449388"/>
              <a:ext cx="4878385" cy="519276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324000" spcFirstLastPara="1" rIns="324000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accent2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Dashboard: third cut</a:t>
              </a:r>
              <a:endParaRPr/>
            </a:p>
          </p:txBody>
        </p:sp>
        <p:sp>
          <p:nvSpPr>
            <p:cNvPr id="105" name="Google Shape;105;p13"/>
            <p:cNvSpPr/>
            <p:nvPr/>
          </p:nvSpPr>
          <p:spPr>
            <a:xfrm flipH="1" rot="5400000">
              <a:off x="6654426" y="1636754"/>
              <a:ext cx="291463" cy="131965"/>
            </a:xfrm>
            <a:prstGeom prst="triangle">
              <a:avLst>
                <a:gd fmla="val 50000" name="adj"/>
              </a:avLst>
            </a:prstGeom>
            <a:solidFill>
              <a:srgbClr val="00BFE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6110867" y="1449388"/>
              <a:ext cx="518400" cy="5192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324000" spcFirstLastPara="1" rIns="324000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lt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3</a:t>
              </a:r>
              <a:endParaRPr/>
            </a:p>
          </p:txBody>
        </p:sp>
      </p:grpSp>
      <p:sp>
        <p:nvSpPr>
          <p:cNvPr id="107" name="Google Shape;107;p13"/>
          <p:cNvSpPr txBox="1"/>
          <p:nvPr/>
        </p:nvSpPr>
        <p:spPr>
          <a:xfrm>
            <a:off x="723900" y="6492875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accen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Copyright © 2021 Altruist Partners LLC</a:t>
            </a:r>
            <a:endParaRPr/>
          </a:p>
        </p:txBody>
      </p:sp>
      <p:sp>
        <p:nvSpPr>
          <p:cNvPr id="108" name="Google Shape;108;p13"/>
          <p:cNvSpPr/>
          <p:nvPr/>
        </p:nvSpPr>
        <p:spPr>
          <a:xfrm>
            <a:off x="7134575" y="2091980"/>
            <a:ext cx="4351800" cy="42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30200" lvl="0" marL="4572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Quattrocento Sans"/>
              <a:buChar char="●"/>
            </a:pPr>
            <a:r>
              <a:rPr lang="en-US" sz="16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initial alignment around top-level indicators among leadership and board</a:t>
            </a:r>
            <a:endParaRPr sz="16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330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Quattrocento Sans"/>
              <a:buChar char="●"/>
            </a:pPr>
            <a:r>
              <a:rPr lang="en-US" sz="16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four buckets: financial, stakeholder, organizational, impact</a:t>
            </a:r>
            <a:endParaRPr sz="16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0" algn="l">
              <a:spcBef>
                <a:spcPts val="1200"/>
              </a:spcBef>
              <a:spcAft>
                <a:spcPts val="0"/>
              </a:spcAft>
              <a:buNone/>
            </a:pPr>
            <a:br>
              <a:rPr lang="en-US" sz="16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br>
              <a:rPr lang="en-US" sz="16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endParaRPr sz="16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317500" lvl="0" marL="4572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attrocento Sans"/>
              <a:buChar char="●"/>
            </a:pPr>
            <a:r>
              <a:rPr lang="en-US" sz="16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KPIs evolve as strategy develops and business plan evolves</a:t>
            </a:r>
            <a:br>
              <a:rPr lang="en-US" sz="16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br>
              <a:rPr lang="en-US" sz="16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br>
              <a:rPr lang="en-US" sz="16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br>
              <a:rPr lang="en-US" sz="16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br>
              <a:rPr lang="en-US" sz="16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lang="en-US" sz="16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endParaRPr sz="16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330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Quattrocento Sans"/>
              <a:buChar char="●"/>
            </a:pPr>
            <a:r>
              <a:rPr lang="en-US" sz="16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The process of planning data collection and reporting will give new insights.</a:t>
            </a:r>
            <a:r>
              <a:rPr b="0" i="0" lang="en-US" sz="16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endParaRPr/>
          </a:p>
          <a:p>
            <a:pPr indent="0" lvl="1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1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1" marL="0" marR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3F3F3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pic>
        <p:nvPicPr>
          <p:cNvPr id="109" name="Google Shape;10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1390650" cy="4953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3"/>
          <p:cNvSpPr/>
          <p:nvPr/>
        </p:nvSpPr>
        <p:spPr>
          <a:xfrm>
            <a:off x="11549650" y="3953100"/>
            <a:ext cx="644700" cy="2069100"/>
          </a:xfrm>
          <a:prstGeom prst="bentUpArrow">
            <a:avLst>
              <a:gd fmla="val 25000" name="adj1"/>
              <a:gd fmla="val 25000" name="adj2"/>
              <a:gd fmla="val 25000" name="adj3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11" name="Google Shape;111;p13"/>
          <p:cNvSpPr/>
          <p:nvPr/>
        </p:nvSpPr>
        <p:spPr>
          <a:xfrm>
            <a:off x="9637375" y="3587988"/>
            <a:ext cx="2102400" cy="3651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12" name="Google Shape;112;p13"/>
          <p:cNvSpPr/>
          <p:nvPr/>
        </p:nvSpPr>
        <p:spPr>
          <a:xfrm>
            <a:off x="9690200" y="4627500"/>
            <a:ext cx="390900" cy="10818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Custom 4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BFE6"/>
      </a:accent1>
      <a:accent2>
        <a:srgbClr val="003E58"/>
      </a:accent2>
      <a:accent3>
        <a:srgbClr val="F45811"/>
      </a:accent3>
      <a:accent4>
        <a:srgbClr val="32BC52"/>
      </a:accent4>
      <a:accent5>
        <a:srgbClr val="FFC000"/>
      </a:accent5>
      <a:accent6>
        <a:srgbClr val="FFFFF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