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Quattrocento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37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436" orient="horz"/>
        <p:guide pos="37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QuattrocentoSans-boldItalic.fntdata"/><Relationship Id="rId9" Type="http://schemas.openxmlformats.org/officeDocument/2006/relationships/font" Target="fonts/Quattrocento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attrocentoSans-regular.fntdata"/><Relationship Id="rId8" Type="http://schemas.openxmlformats.org/officeDocument/2006/relationships/font" Target="fonts/Quattrocento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Quattrocento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71500" y="688046"/>
            <a:ext cx="11049000" cy="6845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attrocento Sans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71500" y="1638301"/>
            <a:ext cx="110490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>
            <a:off x="0" y="6469664"/>
            <a:ext cx="12192000" cy="3883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5080000" y="6469664"/>
            <a:ext cx="2032000" cy="3883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6019666" y="271164"/>
            <a:ext cx="152668" cy="15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5731361" y="289312"/>
            <a:ext cx="104273" cy="10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6356386" y="289312"/>
            <a:ext cx="104273" cy="10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11477832" y="6606187"/>
            <a:ext cx="142668" cy="13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2">
            <a:alphaModFix/>
          </a:blip>
          <a:srcRect b="5282" l="1192" r="2220" t="6929"/>
          <a:stretch/>
        </p:blipFill>
        <p:spPr>
          <a:xfrm>
            <a:off x="5492673" y="6538913"/>
            <a:ext cx="1206654" cy="263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36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Quattrocento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Quattrocento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Quattrocento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attrocento Sans"/>
              <a:buNone/>
              <a:defRPr b="1" i="0" sz="2800" u="none" cap="none" strike="noStrike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/>
          <p:nvPr>
            <p:ph type="title"/>
          </p:nvPr>
        </p:nvSpPr>
        <p:spPr>
          <a:xfrm>
            <a:off x="571500" y="1449388"/>
            <a:ext cx="5133975" cy="4464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en-US" sz="4000">
                <a:solidFill>
                  <a:schemeClr val="lt1"/>
                </a:solidFill>
              </a:rPr>
              <a:t>KPI selection &amp; refinement</a:t>
            </a:r>
            <a:endParaRPr/>
          </a:p>
        </p:txBody>
      </p:sp>
      <p:grpSp>
        <p:nvGrpSpPr>
          <p:cNvPr id="95" name="Google Shape;95;p13"/>
          <p:cNvGrpSpPr/>
          <p:nvPr/>
        </p:nvGrpSpPr>
        <p:grpSpPr>
          <a:xfrm>
            <a:off x="6110867" y="1449388"/>
            <a:ext cx="5501692" cy="519276"/>
            <a:chOff x="6110867" y="1449388"/>
            <a:chExt cx="5501692" cy="519276"/>
          </a:xfrm>
        </p:grpSpPr>
        <p:sp>
          <p:nvSpPr>
            <p:cNvPr id="96" name="Google Shape;96;p13"/>
            <p:cNvSpPr/>
            <p:nvPr/>
          </p:nvSpPr>
          <p:spPr>
            <a:xfrm>
              <a:off x="6734174" y="1449388"/>
              <a:ext cx="4878385" cy="51927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accent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Business Framework: first cut</a:t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 flipH="1" rot="5400000">
              <a:off x="6654426" y="1636754"/>
              <a:ext cx="291463" cy="131965"/>
            </a:xfrm>
            <a:prstGeom prst="triangle">
              <a:avLst>
                <a:gd fmla="val 50000" name="adj"/>
              </a:avLst>
            </a:prstGeom>
            <a:solidFill>
              <a:srgbClr val="00BFE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110867" y="1449388"/>
              <a:ext cx="518400" cy="5192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118808" y="3510907"/>
            <a:ext cx="5501692" cy="519276"/>
            <a:chOff x="6110867" y="1449388"/>
            <a:chExt cx="5501692" cy="519276"/>
          </a:xfrm>
        </p:grpSpPr>
        <p:sp>
          <p:nvSpPr>
            <p:cNvPr id="100" name="Google Shape;100;p13"/>
            <p:cNvSpPr/>
            <p:nvPr/>
          </p:nvSpPr>
          <p:spPr>
            <a:xfrm>
              <a:off x="6734174" y="1449388"/>
              <a:ext cx="4878385" cy="51927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accent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Business Plan: second cut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 flipH="1" rot="5400000">
              <a:off x="6654426" y="1636754"/>
              <a:ext cx="291463" cy="131965"/>
            </a:xfrm>
            <a:prstGeom prst="triangle">
              <a:avLst>
                <a:gd fmla="val 50000" name="adj"/>
              </a:avLst>
            </a:prstGeom>
            <a:solidFill>
              <a:srgbClr val="00BFE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110867" y="1449388"/>
              <a:ext cx="518400" cy="5192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/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6110867" y="5394162"/>
            <a:ext cx="5501692" cy="519276"/>
            <a:chOff x="6110867" y="1449388"/>
            <a:chExt cx="5501692" cy="519276"/>
          </a:xfrm>
        </p:grpSpPr>
        <p:sp>
          <p:nvSpPr>
            <p:cNvPr id="104" name="Google Shape;104;p13"/>
            <p:cNvSpPr/>
            <p:nvPr/>
          </p:nvSpPr>
          <p:spPr>
            <a:xfrm>
              <a:off x="6734174" y="1449388"/>
              <a:ext cx="4878385" cy="51927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accent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Dashboard: third cut</a:t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flipH="1" rot="5400000">
              <a:off x="6654426" y="1636754"/>
              <a:ext cx="291463" cy="131965"/>
            </a:xfrm>
            <a:prstGeom prst="triangle">
              <a:avLst>
                <a:gd fmla="val 50000" name="adj"/>
              </a:avLst>
            </a:prstGeom>
            <a:solidFill>
              <a:srgbClr val="00BFE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110867" y="1449388"/>
              <a:ext cx="518400" cy="5192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24000" spcFirstLastPara="1" rIns="324000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3</a:t>
              </a:r>
              <a:endParaRPr/>
            </a:p>
          </p:txBody>
        </p:sp>
      </p:grpSp>
      <p:sp>
        <p:nvSpPr>
          <p:cNvPr id="107" name="Google Shape;107;p13"/>
          <p:cNvSpPr txBox="1"/>
          <p:nvPr/>
        </p:nvSpPr>
        <p:spPr>
          <a:xfrm>
            <a:off x="7239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accen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Copyright © 2021 Altruist Partners LLC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7134575" y="2091980"/>
            <a:ext cx="4351800" cy="4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attrocento Sans"/>
              <a:buChar char="●"/>
            </a:pPr>
            <a: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initial alignment around top-level indicators among leadership and board</a:t>
            </a:r>
            <a:endParaRPr sz="1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attrocento Sans"/>
              <a:buChar char="●"/>
            </a:pPr>
            <a: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four buckets: financial, stakeholder, organizational, impact</a:t>
            </a:r>
            <a:endParaRPr sz="1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sz="1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175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attrocento Sans"/>
              <a:buChar char="●"/>
            </a:pPr>
            <a: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KPIs evolve as strategy develops and business plan evolves</a:t>
            </a: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b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 sz="1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attrocento Sans"/>
              <a:buChar char="●"/>
            </a:pPr>
            <a:r>
              <a:rPr lang="en-US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The process of planning data collection and reporting will give new insights.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  <a:p>
            <a:pPr indent="0" lvl="1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39065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/>
          <p:nvPr/>
        </p:nvSpPr>
        <p:spPr>
          <a:xfrm>
            <a:off x="11549650" y="3953100"/>
            <a:ext cx="644700" cy="20691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637375" y="3587988"/>
            <a:ext cx="2102400" cy="3651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690200" y="4627500"/>
            <a:ext cx="390900" cy="1081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4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FE6"/>
      </a:accent1>
      <a:accent2>
        <a:srgbClr val="003E58"/>
      </a:accent2>
      <a:accent3>
        <a:srgbClr val="F45811"/>
      </a:accent3>
      <a:accent4>
        <a:srgbClr val="32BC52"/>
      </a:accent4>
      <a:accent5>
        <a:srgbClr val="FFC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