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313850"/>
  <p:embeddedFontLst>
    <p:embeddedFont>
      <p:font typeface="Quattrocento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243">
          <p15:clr>
            <a:srgbClr val="A4A3A4"/>
          </p15:clr>
        </p15:guide>
        <p15:guide id="4" pos="5517">
          <p15:clr>
            <a:srgbClr val="A4A3A4"/>
          </p15:clr>
        </p15:guide>
        <p15:guide id="5" orient="horz" pos="528">
          <p15:clr>
            <a:srgbClr val="A4A3A4"/>
          </p15:clr>
        </p15:guide>
        <p15:guide id="6" orient="horz" pos="4056">
          <p15:clr>
            <a:srgbClr val="A4A3A4"/>
          </p15:clr>
        </p15:guide>
        <p15:guide id="7" orient="horz" pos="672">
          <p15:clr>
            <a:srgbClr val="A4A3A4"/>
          </p15:clr>
        </p15:guide>
        <p15:guide id="8" orient="horz" pos="3936">
          <p15:clr>
            <a:srgbClr val="A4A3A4"/>
          </p15:clr>
        </p15:guide>
        <p15:guide id="9" pos="5393">
          <p15:clr>
            <a:srgbClr val="A4A3A4"/>
          </p15:clr>
        </p15:guide>
        <p15:guide id="10" pos="356">
          <p15:clr>
            <a:srgbClr val="A4A3A4"/>
          </p15:clr>
        </p15:guide>
      </p15:sldGuideLst>
    </p:ext>
    <p:ext uri="GoogleSlidesCustomDataVersion2">
      <go:slidesCustomData xmlns:go="http://customooxmlschemas.google.com/" r:id="rId23" roundtripDataSignature="AMtx7mg+2VMhrRM8pDTrLI7a8zU+nf1w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243"/>
        <p:guide pos="5517"/>
        <p:guide pos="528" orient="horz"/>
        <p:guide pos="4056" orient="horz"/>
        <p:guide pos="672" orient="horz"/>
        <p:guide pos="3936" orient="horz"/>
        <p:guide pos="5393"/>
        <p:guide pos="35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QuattrocentoSans-bold.fntdata"/><Relationship Id="rId11" Type="http://schemas.openxmlformats.org/officeDocument/2006/relationships/slide" Target="slides/slide6.xml"/><Relationship Id="rId22" Type="http://schemas.openxmlformats.org/officeDocument/2006/relationships/font" Target="fonts/QuattrocentoSans-boldItalic.fntdata"/><Relationship Id="rId10" Type="http://schemas.openxmlformats.org/officeDocument/2006/relationships/slide" Target="slides/slide5.xml"/><Relationship Id="rId21" Type="http://schemas.openxmlformats.org/officeDocument/2006/relationships/font" Target="fonts/QuattrocentoSans-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QuattrocentoSans-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29860527216412E-2"/>
          <c:y val="5.9015658246360188E-2"/>
          <c:w val="0.89633287138167206"/>
          <c:h val="0.78428729660234908"/>
        </c:manualLayout>
      </c:layout>
      <c:barChart>
        <c:barDir val="col"/>
        <c:grouping val="clustered"/>
        <c:varyColors val="0"/>
        <c:ser>
          <c:idx val="0"/>
          <c:order val="0"/>
          <c:tx>
            <c:strRef>
              <c:f>Sheet1!$B$1</c:f>
              <c:strCache>
                <c:ptCount val="1"/>
                <c:pt idx="0">
                  <c:v>Series 1</c:v>
                </c:pt>
              </c:strCache>
            </c:strRef>
          </c:tx>
          <c:spPr>
            <a:solidFill>
              <a:srgbClr val="FCB034"/>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2007</c:v>
                </c:pt>
                <c:pt idx="1">
                  <c:v>2011</c:v>
                </c:pt>
                <c:pt idx="2">
                  <c:v>2014</c:v>
                </c:pt>
                <c:pt idx="3">
                  <c:v>2018</c:v>
                </c:pt>
              </c:numCache>
            </c:numRef>
          </c:cat>
          <c:val>
            <c:numRef>
              <c:f>Sheet1!$B$2:$B$5</c:f>
              <c:numCache>
                <c:formatCode>General</c:formatCode>
                <c:ptCount val="4"/>
                <c:pt idx="0">
                  <c:v>58</c:v>
                </c:pt>
                <c:pt idx="1">
                  <c:v>188</c:v>
                </c:pt>
                <c:pt idx="2">
                  <c:v>228</c:v>
                </c:pt>
                <c:pt idx="3">
                  <c:v>293</c:v>
                </c:pt>
              </c:numCache>
            </c:numRef>
          </c:val>
          <c:extLst>
            <c:ext xmlns:c16="http://schemas.microsoft.com/office/drawing/2014/chart" uri="{C3380CC4-5D6E-409C-BE32-E72D297353CC}">
              <c16:uniqueId val="{00000003-306F-43C0-B46E-D1B8E36BFAC3}"/>
            </c:ext>
          </c:extLst>
        </c:ser>
        <c:dLbls>
          <c:showLegendKey val="0"/>
          <c:showVal val="0"/>
          <c:showCatName val="0"/>
          <c:showSerName val="0"/>
          <c:showPercent val="0"/>
          <c:showBubbleSize val="0"/>
        </c:dLbls>
        <c:gapWidth val="150"/>
        <c:axId val="343571952"/>
        <c:axId val="343575872"/>
      </c:barChart>
      <c:catAx>
        <c:axId val="34357195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cap="none" spc="20" normalizeH="0" baseline="0">
                <a:solidFill>
                  <a:schemeClr val="tx1">
                    <a:lumMod val="65000"/>
                    <a:lumOff val="35000"/>
                  </a:schemeClr>
                </a:solidFill>
                <a:latin typeface="+mj-lt"/>
                <a:ea typeface="+mn-ea"/>
                <a:cs typeface="+mn-cs"/>
              </a:defRPr>
            </a:pPr>
            <a:endParaRPr lang="en-US"/>
          </a:p>
        </c:txPr>
        <c:crossAx val="343575872"/>
        <c:crosses val="autoZero"/>
        <c:auto val="1"/>
        <c:lblAlgn val="ctr"/>
        <c:lblOffset val="100"/>
        <c:noMultiLvlLbl val="0"/>
      </c:catAx>
      <c:valAx>
        <c:axId val="343575872"/>
        <c:scaling>
          <c:orientation val="minMax"/>
        </c:scaling>
        <c:delete val="0"/>
        <c:axPos val="l"/>
        <c:majorGridlines>
          <c:spPr>
            <a:ln w="3175" cap="flat" cmpd="sng" algn="ctr">
              <a:solidFill>
                <a:schemeClr val="bg1">
                  <a:lumMod val="85000"/>
                  <a:alpha val="89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spc="20" baseline="0">
                <a:solidFill>
                  <a:schemeClr val="tx1">
                    <a:lumMod val="65000"/>
                    <a:lumOff val="35000"/>
                  </a:schemeClr>
                </a:solidFill>
                <a:latin typeface="+mj-lt"/>
                <a:ea typeface="+mn-ea"/>
                <a:cs typeface="+mn-cs"/>
              </a:defRPr>
            </a:pPr>
            <a:endParaRPr lang="en-US"/>
          </a:p>
        </c:txPr>
        <c:crossAx val="343571952"/>
        <c:crosses val="autoZero"/>
        <c:crossBetween val="between"/>
      </c:valAx>
      <c:spPr>
        <a:noFill/>
        <a:ln>
          <a:noFill/>
        </a:ln>
        <a:effectLst/>
      </c:spPr>
    </c:plotArea>
    <c:plotVisOnly val="1"/>
    <c:dispBlanksAs val="gap"/>
    <c:showDLblsOverMax val="0"/>
  </c:chart>
  <c:spPr>
    <a:noFill/>
    <a:ln>
      <a:noFill/>
    </a:ln>
    <a:effectLst/>
  </c:spPr>
  <c:txPr>
    <a:bodyPr/>
    <a:lstStyle/>
    <a:p>
      <a:pPr>
        <a:defRPr sz="1100" b="0">
          <a:latin typeface="+mj-l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96422291873705E-2"/>
          <c:y val="0.22636273874777194"/>
          <c:w val="0.93937845730448744"/>
          <c:h val="0.57213691633985297"/>
        </c:manualLayout>
      </c:layout>
      <c:barChart>
        <c:barDir val="col"/>
        <c:grouping val="clustered"/>
        <c:varyColors val="0"/>
        <c:ser>
          <c:idx val="0"/>
          <c:order val="0"/>
          <c:tx>
            <c:strRef>
              <c:f>Sheet1!$B$1</c:f>
              <c:strCache>
                <c:ptCount val="1"/>
                <c:pt idx="0">
                  <c:v>Total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Math Standards</c:v>
                </c:pt>
                <c:pt idx="1">
                  <c:v>Reading Standards</c:v>
                </c:pt>
              </c:strCache>
            </c:strRef>
          </c:cat>
          <c:val>
            <c:numRef>
              <c:f>Sheet1!$B$2:$B$3</c:f>
              <c:numCache>
                <c:formatCode>General</c:formatCode>
                <c:ptCount val="2"/>
                <c:pt idx="0">
                  <c:v>74</c:v>
                </c:pt>
                <c:pt idx="1">
                  <c:v>78</c:v>
                </c:pt>
              </c:numCache>
            </c:numRef>
          </c:val>
          <c:extLst>
            <c:ext xmlns:c16="http://schemas.microsoft.com/office/drawing/2014/chart" uri="{C3380CC4-5D6E-409C-BE32-E72D297353CC}">
              <c16:uniqueId val="{00000000-B3AA-4DC8-B5A2-F75F7A9361F3}"/>
            </c:ext>
          </c:extLst>
        </c:ser>
        <c:ser>
          <c:idx val="1"/>
          <c:order val="1"/>
          <c:tx>
            <c:strRef>
              <c:f>Sheet1!$C$1</c:f>
              <c:strCache>
                <c:ptCount val="1"/>
                <c:pt idx="0">
                  <c:v>Low-Income</c:v>
                </c:pt>
              </c:strCache>
            </c:strRef>
          </c:tx>
          <c:spPr>
            <a:solidFill>
              <a:srgbClr val="FCB03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Math Standards</c:v>
                </c:pt>
                <c:pt idx="1">
                  <c:v>Reading Standards</c:v>
                </c:pt>
              </c:strCache>
            </c:strRef>
          </c:cat>
          <c:val>
            <c:numRef>
              <c:f>Sheet1!$C$2:$C$3</c:f>
              <c:numCache>
                <c:formatCode>General</c:formatCode>
                <c:ptCount val="2"/>
                <c:pt idx="0">
                  <c:v>25</c:v>
                </c:pt>
                <c:pt idx="1">
                  <c:v>43</c:v>
                </c:pt>
              </c:numCache>
            </c:numRef>
          </c:val>
          <c:extLst>
            <c:ext xmlns:c16="http://schemas.microsoft.com/office/drawing/2014/chart" uri="{C3380CC4-5D6E-409C-BE32-E72D297353CC}">
              <c16:uniqueId val="{00000001-B3AA-4DC8-B5A2-F75F7A9361F3}"/>
            </c:ext>
          </c:extLst>
        </c:ser>
        <c:ser>
          <c:idx val="2"/>
          <c:order val="2"/>
          <c:tx>
            <c:strRef>
              <c:f>Sheet1!$D$1</c:f>
              <c:strCache>
                <c:ptCount val="1"/>
                <c:pt idx="0">
                  <c:v>Column1</c:v>
                </c:pt>
              </c:strCache>
            </c:strRef>
          </c:tx>
          <c:spPr>
            <a:solidFill>
              <a:schemeClr val="accent3"/>
            </a:solidFill>
            <a:ln>
              <a:noFill/>
            </a:ln>
            <a:effectLst/>
          </c:spPr>
          <c:invertIfNegative val="0"/>
          <c:cat>
            <c:strRef>
              <c:f>Sheet1!$A$2:$A$3</c:f>
              <c:strCache>
                <c:ptCount val="2"/>
                <c:pt idx="0">
                  <c:v>Math Standards</c:v>
                </c:pt>
                <c:pt idx="1">
                  <c:v>Reading Standards</c:v>
                </c:pt>
              </c:strCache>
            </c:strRef>
          </c:cat>
          <c:val>
            <c:numRef>
              <c:f>Sheet1!$D$2:$D$3</c:f>
              <c:numCache>
                <c:formatCode>General</c:formatCode>
                <c:ptCount val="2"/>
              </c:numCache>
            </c:numRef>
          </c:val>
          <c:extLst>
            <c:ext xmlns:c16="http://schemas.microsoft.com/office/drawing/2014/chart" uri="{C3380CC4-5D6E-409C-BE32-E72D297353CC}">
              <c16:uniqueId val="{00000002-B3AA-4DC8-B5A2-F75F7A9361F3}"/>
            </c:ext>
          </c:extLst>
        </c:ser>
        <c:dLbls>
          <c:showLegendKey val="0"/>
          <c:showVal val="0"/>
          <c:showCatName val="0"/>
          <c:showSerName val="0"/>
          <c:showPercent val="0"/>
          <c:showBubbleSize val="0"/>
        </c:dLbls>
        <c:gapWidth val="219"/>
        <c:overlap val="-27"/>
        <c:axId val="340538152"/>
        <c:axId val="340540112"/>
      </c:barChart>
      <c:catAx>
        <c:axId val="340538152"/>
        <c:scaling>
          <c:orientation val="minMax"/>
        </c:scaling>
        <c:delete val="0"/>
        <c:axPos val="b"/>
        <c:numFmt formatCode="General" sourceLinked="1"/>
        <c:majorTickMark val="none"/>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540112"/>
        <c:crosses val="autoZero"/>
        <c:auto val="1"/>
        <c:lblAlgn val="ctr"/>
        <c:lblOffset val="100"/>
        <c:noMultiLvlLbl val="0"/>
      </c:catAx>
      <c:valAx>
        <c:axId val="340540112"/>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538152"/>
        <c:crosses val="autoZero"/>
        <c:crossBetween val="between"/>
      </c:valAx>
      <c:spPr>
        <a:noFill/>
        <a:ln>
          <a:noFill/>
        </a:ln>
        <a:effectLst/>
      </c:spPr>
    </c:plotArea>
    <c:legend>
      <c:legendPos val="b"/>
      <c:legendEntry>
        <c:idx val="2"/>
        <c:delete val="1"/>
      </c:legendEntry>
      <c:layout>
        <c:manualLayout>
          <c:xMode val="edge"/>
          <c:yMode val="edge"/>
          <c:x val="0.30994173446183393"/>
          <c:y val="0.92197740263035977"/>
          <c:w val="0.43536314892062011"/>
          <c:h val="7.66894174788795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65000"/>
              <a:lumOff val="35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96422291873705E-2"/>
          <c:y val="0.22636273874777196"/>
          <c:w val="0.93937845730448744"/>
          <c:h val="0.57213691633985297"/>
        </c:manualLayout>
      </c:layout>
      <c:barChart>
        <c:barDir val="col"/>
        <c:grouping val="clustered"/>
        <c:varyColors val="0"/>
        <c:ser>
          <c:idx val="0"/>
          <c:order val="0"/>
          <c:tx>
            <c:strRef>
              <c:f>Sheet1!$B$1</c:f>
              <c:strCache>
                <c:ptCount val="1"/>
                <c:pt idx="0">
                  <c:v>All Students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Graduation Rate</c:v>
                </c:pt>
              </c:strCache>
            </c:strRef>
          </c:cat>
          <c:val>
            <c:numRef>
              <c:f>Sheet1!$B$2</c:f>
              <c:numCache>
                <c:formatCode>0%</c:formatCode>
                <c:ptCount val="1"/>
                <c:pt idx="0">
                  <c:v>0.95</c:v>
                </c:pt>
              </c:numCache>
            </c:numRef>
          </c:val>
          <c:extLst>
            <c:ext xmlns:c16="http://schemas.microsoft.com/office/drawing/2014/chart" uri="{C3380CC4-5D6E-409C-BE32-E72D297353CC}">
              <c16:uniqueId val="{00000000-5B53-45B4-BEA1-12CF1A68DFEF}"/>
            </c:ext>
          </c:extLst>
        </c:ser>
        <c:ser>
          <c:idx val="1"/>
          <c:order val="1"/>
          <c:tx>
            <c:strRef>
              <c:f>Sheet1!$C$1</c:f>
              <c:strCache>
                <c:ptCount val="1"/>
                <c:pt idx="0">
                  <c:v>Low-Income</c:v>
                </c:pt>
              </c:strCache>
            </c:strRef>
          </c:tx>
          <c:spPr>
            <a:solidFill>
              <a:srgbClr val="FCB03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Graduation Rate</c:v>
                </c:pt>
              </c:strCache>
            </c:strRef>
          </c:cat>
          <c:val>
            <c:numRef>
              <c:f>Sheet1!$C$2</c:f>
              <c:numCache>
                <c:formatCode>0%</c:formatCode>
                <c:ptCount val="1"/>
                <c:pt idx="0">
                  <c:v>0.91</c:v>
                </c:pt>
              </c:numCache>
            </c:numRef>
          </c:val>
          <c:extLst>
            <c:ext xmlns:c16="http://schemas.microsoft.com/office/drawing/2014/chart" uri="{C3380CC4-5D6E-409C-BE32-E72D297353CC}">
              <c16:uniqueId val="{00000001-5B53-45B4-BEA1-12CF1A68DFEF}"/>
            </c:ext>
          </c:extLst>
        </c:ser>
        <c:dLbls>
          <c:showLegendKey val="0"/>
          <c:showVal val="0"/>
          <c:showCatName val="0"/>
          <c:showSerName val="0"/>
          <c:showPercent val="0"/>
          <c:showBubbleSize val="0"/>
        </c:dLbls>
        <c:gapWidth val="219"/>
        <c:overlap val="-27"/>
        <c:axId val="343571168"/>
        <c:axId val="343574304"/>
      </c:barChart>
      <c:catAx>
        <c:axId val="343571168"/>
        <c:scaling>
          <c:orientation val="minMax"/>
        </c:scaling>
        <c:delete val="0"/>
        <c:axPos val="b"/>
        <c:numFmt formatCode="General" sourceLinked="1"/>
        <c:majorTickMark val="none"/>
        <c:minorTickMark val="none"/>
        <c:tickLblPos val="nextTo"/>
        <c:spPr>
          <a:noFill/>
          <a:ln w="9525" cap="flat" cmpd="sng" algn="ctr">
            <a:solidFill>
              <a:schemeClr val="accent6">
                <a:lumMod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74304"/>
        <c:crosses val="autoZero"/>
        <c:auto val="1"/>
        <c:lblAlgn val="ctr"/>
        <c:lblOffset val="100"/>
        <c:noMultiLvlLbl val="0"/>
      </c:catAx>
      <c:valAx>
        <c:axId val="343574304"/>
        <c:scaling>
          <c:orientation val="minMax"/>
        </c:scaling>
        <c:delete val="0"/>
        <c:axPos val="l"/>
        <c:majorGridlines>
          <c:spPr>
            <a:ln w="9525" cap="flat" cmpd="sng" algn="ctr">
              <a:solidFill>
                <a:schemeClr val="bg1">
                  <a:lumMod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71168"/>
        <c:crosses val="autoZero"/>
        <c:crossBetween val="between"/>
      </c:valAx>
      <c:spPr>
        <a:noFill/>
        <a:ln>
          <a:noFill/>
        </a:ln>
        <a:effectLst/>
      </c:spPr>
    </c:plotArea>
    <c:legend>
      <c:legendPos val="b"/>
      <c:layout>
        <c:manualLayout>
          <c:xMode val="edge"/>
          <c:yMode val="edge"/>
          <c:x val="7.7550240788812716E-2"/>
          <c:y val="0.92197740263035977"/>
          <c:w val="0.91288012096090942"/>
          <c:h val="7.66894174788795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65000"/>
              <a:lumOff val="3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Ethnicity</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C4F-4E72-9E1D-5B2AE77D8802}"/>
              </c:ext>
            </c:extLst>
          </c:dPt>
          <c:dPt>
            <c:idx val="1"/>
            <c:bubble3D val="0"/>
            <c:spPr>
              <a:solidFill>
                <a:schemeClr val="accent2"/>
              </a:solidFill>
              <a:ln w="19050">
                <a:noFill/>
              </a:ln>
              <a:effectLst/>
            </c:spPr>
            <c:extLst>
              <c:ext xmlns:c16="http://schemas.microsoft.com/office/drawing/2014/chart" uri="{C3380CC4-5D6E-409C-BE32-E72D297353CC}">
                <c16:uniqueId val="{00000003-8C4F-4E72-9E1D-5B2AE77D8802}"/>
              </c:ext>
            </c:extLst>
          </c:dPt>
          <c:dPt>
            <c:idx val="2"/>
            <c:bubble3D val="0"/>
            <c:spPr>
              <a:solidFill>
                <a:schemeClr val="accent3"/>
              </a:solidFill>
              <a:ln w="19050">
                <a:noFill/>
              </a:ln>
              <a:effectLst/>
            </c:spPr>
            <c:extLst>
              <c:ext xmlns:c16="http://schemas.microsoft.com/office/drawing/2014/chart" uri="{C3380CC4-5D6E-409C-BE32-E72D297353CC}">
                <c16:uniqueId val="{00000005-8C4F-4E72-9E1D-5B2AE77D8802}"/>
              </c:ext>
            </c:extLst>
          </c:dPt>
          <c:dPt>
            <c:idx val="3"/>
            <c:bubble3D val="0"/>
            <c:spPr>
              <a:solidFill>
                <a:schemeClr val="accent4"/>
              </a:solidFill>
              <a:ln w="19050">
                <a:noFill/>
              </a:ln>
              <a:effectLst/>
            </c:spPr>
            <c:extLst>
              <c:ext xmlns:c16="http://schemas.microsoft.com/office/drawing/2014/chart" uri="{C3380CC4-5D6E-409C-BE32-E72D297353CC}">
                <c16:uniqueId val="{00000007-8C4F-4E72-9E1D-5B2AE77D8802}"/>
              </c:ext>
            </c:extLst>
          </c:dPt>
          <c:dPt>
            <c:idx val="4"/>
            <c:bubble3D val="0"/>
            <c:spPr>
              <a:solidFill>
                <a:schemeClr val="accent5"/>
              </a:solidFill>
              <a:ln w="19050">
                <a:noFill/>
              </a:ln>
              <a:effectLst/>
            </c:spPr>
            <c:extLst>
              <c:ext xmlns:c16="http://schemas.microsoft.com/office/drawing/2014/chart" uri="{C3380CC4-5D6E-409C-BE32-E72D297353CC}">
                <c16:uniqueId val="{00000009-8C4F-4E72-9E1D-5B2AE77D8802}"/>
              </c:ext>
            </c:extLst>
          </c:dPt>
          <c:dPt>
            <c:idx val="5"/>
            <c:bubble3D val="0"/>
            <c:spPr>
              <a:solidFill>
                <a:schemeClr val="accent6"/>
              </a:solidFill>
              <a:ln w="19050">
                <a:noFill/>
              </a:ln>
              <a:effectLst/>
            </c:spPr>
            <c:extLst>
              <c:ext xmlns:c16="http://schemas.microsoft.com/office/drawing/2014/chart" uri="{C3380CC4-5D6E-409C-BE32-E72D297353CC}">
                <c16:uniqueId val="{0000000B-8C4F-4E72-9E1D-5B2AE77D8802}"/>
              </c:ext>
            </c:extLst>
          </c:dPt>
          <c:cat>
            <c:strRef>
              <c:f>Sheet1!$A$2:$A$7</c:f>
              <c:strCache>
                <c:ptCount val="6"/>
                <c:pt idx="0">
                  <c:v>Hispanic/Latino</c:v>
                </c:pt>
                <c:pt idx="1">
                  <c:v>White</c:v>
                </c:pt>
                <c:pt idx="2">
                  <c:v>African American</c:v>
                </c:pt>
                <c:pt idx="3">
                  <c:v>Asian</c:v>
                </c:pt>
                <c:pt idx="4">
                  <c:v>Hawaiian/Pacific Islander</c:v>
                </c:pt>
                <c:pt idx="5">
                  <c:v>Other</c:v>
                </c:pt>
              </c:strCache>
            </c:strRef>
          </c:cat>
          <c:val>
            <c:numRef>
              <c:f>Sheet1!$B$2:$B$7</c:f>
              <c:numCache>
                <c:formatCode>General</c:formatCode>
                <c:ptCount val="6"/>
                <c:pt idx="0">
                  <c:v>28</c:v>
                </c:pt>
                <c:pt idx="1">
                  <c:v>22</c:v>
                </c:pt>
                <c:pt idx="2">
                  <c:v>20</c:v>
                </c:pt>
                <c:pt idx="3">
                  <c:v>3</c:v>
                </c:pt>
                <c:pt idx="4">
                  <c:v>3</c:v>
                </c:pt>
                <c:pt idx="5">
                  <c:v>24</c:v>
                </c:pt>
              </c:numCache>
            </c:numRef>
          </c:val>
          <c:extLst>
            <c:ext xmlns:c16="http://schemas.microsoft.com/office/drawing/2014/chart" uri="{C3380CC4-5D6E-409C-BE32-E72D297353CC}">
              <c16:uniqueId val="{0000000C-8C4F-4E72-9E1D-5B2AE77D880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4465094233423992"/>
          <c:w val="0.96635118696519173"/>
          <c:h val="0.337290366920839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3772644085891E-2"/>
          <c:y val="2.2828248031496062E-2"/>
          <c:w val="0.85496479719588137"/>
          <c:h val="0.81403061660544274"/>
        </c:manualLayout>
      </c:layout>
      <c:areaChart>
        <c:grouping val="standard"/>
        <c:varyColors val="0"/>
        <c:ser>
          <c:idx val="0"/>
          <c:order val="0"/>
          <c:tx>
            <c:strRef>
              <c:f>Sheet1!$A$2</c:f>
              <c:strCache>
                <c:ptCount val="1"/>
                <c:pt idx="0">
                  <c:v>Budget</c:v>
                </c:pt>
              </c:strCache>
            </c:strRef>
          </c:tx>
          <c:spPr>
            <a:gradFill>
              <a:gsLst>
                <a:gs pos="0">
                  <a:schemeClr val="accent6">
                    <a:lumMod val="71000"/>
                  </a:schemeClr>
                </a:gs>
                <a:gs pos="100000">
                  <a:srgbClr val="5E9732">
                    <a:alpha val="64000"/>
                  </a:srgbClr>
                </a:gs>
              </a:gsLst>
              <a:lin ang="16200000" scaled="1"/>
            </a:gradFill>
            <a:ln w="25400">
              <a:noFill/>
            </a:ln>
            <a:effectLst/>
          </c:spPr>
          <c:cat>
            <c:strRef>
              <c:f>Sheet1!$B$1:$G$1</c:f>
              <c:strCache>
                <c:ptCount val="6"/>
                <c:pt idx="0">
                  <c:v>2018-19</c:v>
                </c:pt>
                <c:pt idx="1">
                  <c:v>2019-20</c:v>
                </c:pt>
                <c:pt idx="2">
                  <c:v>2020-21</c:v>
                </c:pt>
                <c:pt idx="3">
                  <c:v>2021-22</c:v>
                </c:pt>
                <c:pt idx="4">
                  <c:v>2022-23</c:v>
                </c:pt>
                <c:pt idx="5">
                  <c:v>2023-24</c:v>
                </c:pt>
              </c:strCache>
            </c:strRef>
          </c:cat>
          <c:val>
            <c:numRef>
              <c:f>Sheet1!$B$2:$G$2</c:f>
              <c:numCache>
                <c:formatCode>_(* #,##0_);_(* \(#,##0\);_(* "-"??_);_(@_)</c:formatCode>
                <c:ptCount val="6"/>
                <c:pt idx="0">
                  <c:v>1886801</c:v>
                </c:pt>
                <c:pt idx="1">
                  <c:v>2188718.0750000002</c:v>
                </c:pt>
                <c:pt idx="2">
                  <c:v>2350715.9531300003</c:v>
                </c:pt>
                <c:pt idx="3">
                  <c:v>2849396.8481300999</c:v>
                </c:pt>
                <c:pt idx="4">
                  <c:v>3454654.1028270773</c:v>
                </c:pt>
                <c:pt idx="5">
                  <c:v>4216850.5625047125</c:v>
                </c:pt>
              </c:numCache>
            </c:numRef>
          </c:val>
          <c:extLst>
            <c:ext xmlns:c16="http://schemas.microsoft.com/office/drawing/2014/chart" uri="{C3380CC4-5D6E-409C-BE32-E72D297353CC}">
              <c16:uniqueId val="{00000000-CA42-43A3-9635-7F5B60AB3C6A}"/>
            </c:ext>
          </c:extLst>
        </c:ser>
        <c:dLbls>
          <c:showLegendKey val="0"/>
          <c:showVal val="0"/>
          <c:showCatName val="0"/>
          <c:showSerName val="0"/>
          <c:showPercent val="0"/>
          <c:showBubbleSize val="0"/>
        </c:dLbls>
        <c:axId val="435462736"/>
        <c:axId val="435457640"/>
      </c:areaChart>
      <c:lineChart>
        <c:grouping val="standard"/>
        <c:varyColors val="0"/>
        <c:ser>
          <c:idx val="1"/>
          <c:order val="1"/>
          <c:tx>
            <c:strRef>
              <c:f>Sheet1!$A$3</c:f>
              <c:strCache>
                <c:ptCount val="1"/>
                <c:pt idx="0">
                  <c:v>Students Served</c:v>
                </c:pt>
              </c:strCache>
            </c:strRef>
          </c:tx>
          <c:spPr>
            <a:ln w="12700" cap="rnd">
              <a:solidFill>
                <a:schemeClr val="accent5"/>
              </a:solidFill>
              <a:round/>
              <a:tailEnd type="none"/>
            </a:ln>
            <a:effectLst/>
          </c:spPr>
          <c:marker>
            <c:symbol val="square"/>
            <c:size val="5"/>
            <c:spPr>
              <a:solidFill>
                <a:schemeClr val="accent5"/>
              </a:solidFill>
              <a:ln w="9525">
                <a:noFill/>
              </a:ln>
              <a:effectLst/>
            </c:spPr>
          </c:marker>
          <c:cat>
            <c:strRef>
              <c:f>Sheet1!$B$1:$G$1</c:f>
              <c:strCache>
                <c:ptCount val="6"/>
                <c:pt idx="0">
                  <c:v>2018-19</c:v>
                </c:pt>
                <c:pt idx="1">
                  <c:v>2019-20</c:v>
                </c:pt>
                <c:pt idx="2">
                  <c:v>2020-21</c:v>
                </c:pt>
                <c:pt idx="3">
                  <c:v>2021-22</c:v>
                </c:pt>
                <c:pt idx="4">
                  <c:v>2022-23</c:v>
                </c:pt>
                <c:pt idx="5">
                  <c:v>2023-24</c:v>
                </c:pt>
              </c:strCache>
            </c:strRef>
          </c:cat>
          <c:val>
            <c:numRef>
              <c:f>Sheet1!$B$3:$G$3</c:f>
              <c:numCache>
                <c:formatCode>General</c:formatCode>
                <c:ptCount val="6"/>
                <c:pt idx="0">
                  <c:v>1400</c:v>
                </c:pt>
                <c:pt idx="1">
                  <c:v>1600</c:v>
                </c:pt>
                <c:pt idx="2">
                  <c:v>2000</c:v>
                </c:pt>
                <c:pt idx="3">
                  <c:v>2400</c:v>
                </c:pt>
                <c:pt idx="4">
                  <c:v>3000</c:v>
                </c:pt>
                <c:pt idx="5">
                  <c:v>3700</c:v>
                </c:pt>
              </c:numCache>
            </c:numRef>
          </c:val>
          <c:smooth val="0"/>
          <c:extLst>
            <c:ext xmlns:c16="http://schemas.microsoft.com/office/drawing/2014/chart" uri="{C3380CC4-5D6E-409C-BE32-E72D297353CC}">
              <c16:uniqueId val="{00000001-CA42-43A3-9635-7F5B60AB3C6A}"/>
            </c:ext>
          </c:extLst>
        </c:ser>
        <c:dLbls>
          <c:showLegendKey val="0"/>
          <c:showVal val="0"/>
          <c:showCatName val="0"/>
          <c:showSerName val="0"/>
          <c:showPercent val="0"/>
          <c:showBubbleSize val="0"/>
        </c:dLbls>
        <c:marker val="1"/>
        <c:smooth val="0"/>
        <c:axId val="435458032"/>
        <c:axId val="435463520"/>
      </c:lineChart>
      <c:catAx>
        <c:axId val="43546273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5457640"/>
        <c:crosses val="autoZero"/>
        <c:auto val="1"/>
        <c:lblAlgn val="ctr"/>
        <c:lblOffset val="100"/>
        <c:noMultiLvlLbl val="0"/>
      </c:catAx>
      <c:valAx>
        <c:axId val="435457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dirty="0"/>
                  <a:t>Budget ($)</a:t>
                </a:r>
                <a:endParaRPr lang="en-US" dirty="0"/>
              </a:p>
            </c:rich>
          </c:tx>
          <c:layout>
            <c:manualLayout>
              <c:xMode val="edge"/>
              <c:yMode val="edge"/>
              <c:x val="8.894182489315601E-2"/>
              <c:y val="0.31178462888611358"/>
            </c:manualLayout>
          </c:layout>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5462736"/>
        <c:crosses val="autoZero"/>
        <c:crossBetween val="between"/>
      </c:valAx>
      <c:valAx>
        <c:axId val="43546352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Clients Served</a:t>
                </a:r>
              </a:p>
            </c:rich>
          </c:tx>
          <c:layout>
            <c:manualLayout>
              <c:xMode val="edge"/>
              <c:yMode val="edge"/>
              <c:x val="0.92964066352202113"/>
              <c:y val="0.27380098364396038"/>
            </c:manualLayout>
          </c:layout>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35458032"/>
        <c:crosses val="max"/>
        <c:crossBetween val="between"/>
      </c:valAx>
      <c:catAx>
        <c:axId val="435458032"/>
        <c:scaling>
          <c:orientation val="minMax"/>
        </c:scaling>
        <c:delete val="1"/>
        <c:axPos val="b"/>
        <c:numFmt formatCode="General" sourceLinked="1"/>
        <c:majorTickMark val="out"/>
        <c:minorTickMark val="none"/>
        <c:tickLblPos val="nextTo"/>
        <c:crossAx val="435463520"/>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sz="1000" b="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0.17662</cdr:x>
      <cdr:y>0.77358</cdr:y>
    </cdr:from>
    <cdr:to>
      <cdr:x>0.29104</cdr:x>
      <cdr:y>0.83962</cdr:y>
    </cdr:to>
    <cdr:sp macro="" textlink="">
      <cdr:nvSpPr>
        <cdr:cNvPr id="2" name="TextBox 1"/>
        <cdr:cNvSpPr txBox="1"/>
      </cdr:nvSpPr>
      <cdr:spPr>
        <a:xfrm xmlns:a="http://schemas.openxmlformats.org/drawingml/2006/main">
          <a:off x="901699" y="3124200"/>
          <a:ext cx="5842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731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6731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82296"/>
            <a:ext cx="5486400" cy="366733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6554"/>
            <a:ext cx="2971800" cy="46731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846554"/>
            <a:ext cx="2971800" cy="46731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1: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1: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0: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0: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1: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1: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2: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2: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3: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13: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2: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3: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7: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8: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8: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9:notes"/>
          <p:cNvSpPr txBox="1"/>
          <p:nvPr>
            <p:ph idx="1" type="body"/>
          </p:nvPr>
        </p:nvSpPr>
        <p:spPr>
          <a:xfrm>
            <a:off x="685800" y="4482296"/>
            <a:ext cx="5486400" cy="366733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9:notes"/>
          <p:cNvSpPr/>
          <p:nvPr>
            <p:ph idx="2" type="sldImg"/>
          </p:nvPr>
        </p:nvSpPr>
        <p:spPr>
          <a:xfrm>
            <a:off x="1333500" y="1163638"/>
            <a:ext cx="4191000" cy="31432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15"/>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7" name="Google Shape;17;p15"/>
          <p:cNvSpPr/>
          <p:nvPr/>
        </p:nvSpPr>
        <p:spPr>
          <a:xfrm>
            <a:off x="385763" y="504164"/>
            <a:ext cx="5701272" cy="5869204"/>
          </a:xfrm>
          <a:prstGeom prst="rect">
            <a:avLst/>
          </a:prstGeom>
          <a:solidFill>
            <a:srgbClr val="558A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pic>
        <p:nvPicPr>
          <p:cNvPr id="18" name="Google Shape;18;p15"/>
          <p:cNvPicPr preferRelativeResize="0"/>
          <p:nvPr/>
        </p:nvPicPr>
        <p:blipFill rotWithShape="1">
          <a:blip r:embed="rId2">
            <a:alphaModFix/>
          </a:blip>
          <a:srcRect b="0" l="0" r="0" t="0"/>
          <a:stretch/>
        </p:blipFill>
        <p:spPr>
          <a:xfrm>
            <a:off x="6877339" y="4884564"/>
            <a:ext cx="1431255" cy="1159316"/>
          </a:xfrm>
          <a:prstGeom prst="rect">
            <a:avLst/>
          </a:prstGeom>
          <a:noFill/>
          <a:ln>
            <a:noFill/>
          </a:ln>
        </p:spPr>
      </p:pic>
      <p:pic>
        <p:nvPicPr>
          <p:cNvPr id="19" name="Google Shape;19;p15"/>
          <p:cNvPicPr preferRelativeResize="0"/>
          <p:nvPr/>
        </p:nvPicPr>
        <p:blipFill rotWithShape="1">
          <a:blip r:embed="rId3">
            <a:alphaModFix/>
          </a:blip>
          <a:srcRect b="4544" l="66221" r="10608" t="6439"/>
          <a:stretch/>
        </p:blipFill>
        <p:spPr>
          <a:xfrm>
            <a:off x="6427694" y="504163"/>
            <a:ext cx="2330544" cy="4103696"/>
          </a:xfrm>
          <a:custGeom>
            <a:rect b="b" l="l" r="r" t="t"/>
            <a:pathLst>
              <a:path extrusionOk="0" h="4103696" w="2330544">
                <a:moveTo>
                  <a:pt x="0" y="0"/>
                </a:moveTo>
                <a:lnTo>
                  <a:pt x="2330544" y="0"/>
                </a:lnTo>
                <a:lnTo>
                  <a:pt x="2330544" y="4103696"/>
                </a:lnTo>
                <a:lnTo>
                  <a:pt x="0" y="4103696"/>
                </a:lnTo>
                <a:close/>
              </a:path>
            </a:pathLst>
          </a:custGeom>
          <a:noFill/>
          <a:ln>
            <a:noFill/>
          </a:ln>
        </p:spPr>
      </p:pic>
      <p:cxnSp>
        <p:nvCxnSpPr>
          <p:cNvPr id="20" name="Google Shape;20;p15"/>
          <p:cNvCxnSpPr/>
          <p:nvPr/>
        </p:nvCxnSpPr>
        <p:spPr>
          <a:xfrm>
            <a:off x="852622" y="5386588"/>
            <a:ext cx="3831336" cy="0"/>
          </a:xfrm>
          <a:prstGeom prst="straightConnector1">
            <a:avLst/>
          </a:prstGeom>
          <a:noFill/>
          <a:ln cap="flat" cmpd="sng" w="9525">
            <a:solidFill>
              <a:srgbClr val="D8D8D8"/>
            </a:solidFill>
            <a:prstDash val="solid"/>
            <a:miter lim="800000"/>
            <a:headEnd len="sm" w="sm" type="none"/>
            <a:tailEnd len="sm" w="sm" type="none"/>
          </a:ln>
        </p:spPr>
      </p:cxnSp>
      <p:sp>
        <p:nvSpPr>
          <p:cNvPr id="21" name="Google Shape;21;p15"/>
          <p:cNvSpPr txBox="1"/>
          <p:nvPr>
            <p:ph type="ctrTitle"/>
          </p:nvPr>
        </p:nvSpPr>
        <p:spPr>
          <a:xfrm>
            <a:off x="857251" y="890636"/>
            <a:ext cx="4724400" cy="141694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3200"/>
              <a:buFont typeface="Quattrocento Sans"/>
              <a:buNone/>
              <a:defRPr sz="32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5"/>
          <p:cNvSpPr txBox="1"/>
          <p:nvPr>
            <p:ph idx="1" type="subTitle"/>
          </p:nvPr>
        </p:nvSpPr>
        <p:spPr>
          <a:xfrm>
            <a:off x="852622" y="2705588"/>
            <a:ext cx="4729029" cy="2492588"/>
          </a:xfrm>
          <a:prstGeom prst="rect">
            <a:avLst/>
          </a:prstGeom>
          <a:noFill/>
          <a:ln>
            <a:noFill/>
          </a:ln>
        </p:spPr>
        <p:txBody>
          <a:bodyPr anchorCtr="0" anchor="t" bIns="0" lIns="0" spcFirstLastPara="1" rIns="0" wrap="square" tIns="0">
            <a:normAutofit/>
          </a:bodyPr>
          <a:lstStyle>
            <a:lvl1pPr lvl="0" algn="l">
              <a:lnSpc>
                <a:spcPct val="90000"/>
              </a:lnSpc>
              <a:spcBef>
                <a:spcPts val="1000"/>
              </a:spcBef>
              <a:spcAft>
                <a:spcPts val="0"/>
              </a:spcAft>
              <a:buClr>
                <a:schemeClr val="lt1"/>
              </a:buClr>
              <a:buSzPts val="1800"/>
              <a:buNone/>
              <a:defRPr sz="1800">
                <a:solidFill>
                  <a:schemeClr val="lt1"/>
                </a:solidFill>
                <a:latin typeface="Quattrocento Sans"/>
                <a:ea typeface="Quattrocento Sans"/>
                <a:cs typeface="Quattrocento Sans"/>
                <a:sym typeface="Quattrocento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15"/>
          <p:cNvSpPr txBox="1"/>
          <p:nvPr>
            <p:ph idx="2" type="body"/>
          </p:nvPr>
        </p:nvSpPr>
        <p:spPr>
          <a:xfrm>
            <a:off x="852622" y="5599575"/>
            <a:ext cx="4729029" cy="22159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1000"/>
              </a:spcBef>
              <a:spcAft>
                <a:spcPts val="0"/>
              </a:spcAft>
              <a:buClr>
                <a:schemeClr val="lt1"/>
              </a:buClr>
              <a:buSzPts val="1600"/>
              <a:buNone/>
              <a:defRPr sz="1600">
                <a:solidFill>
                  <a:schemeClr val="lt1"/>
                </a:solidFill>
                <a:latin typeface="Quattrocento Sans"/>
                <a:ea typeface="Quattrocento Sans"/>
                <a:cs typeface="Quattrocento Sans"/>
                <a:sym typeface="Quattrocento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4" name="Shape 24"/>
        <p:cNvGrpSpPr/>
        <p:nvPr/>
      </p:nvGrpSpPr>
      <p:grpSpPr>
        <a:xfrm>
          <a:off x="0" y="0"/>
          <a:ext cx="0" cy="0"/>
          <a:chOff x="0" y="0"/>
          <a:chExt cx="0" cy="0"/>
        </a:xfrm>
      </p:grpSpPr>
      <p:sp>
        <p:nvSpPr>
          <p:cNvPr id="25" name="Google Shape;25;p16"/>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1"/>
              </a:buClr>
              <a:buSzPts val="2400"/>
              <a:buFont typeface="Quattrocento Sans"/>
              <a:buNone/>
              <a:defRPr sz="2400">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6"/>
          <p:cNvSpPr/>
          <p:nvPr/>
        </p:nvSpPr>
        <p:spPr>
          <a:xfrm>
            <a:off x="561976" y="6714565"/>
            <a:ext cx="8196262" cy="143435"/>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7" name="Google Shape;27;p16"/>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lvl1pPr indent="0" lvl="0" marL="0" algn="ctr">
              <a:spcBef>
                <a:spcPts val="0"/>
              </a:spcBef>
              <a:buNone/>
              <a:defRPr sz="1200">
                <a:solidFill>
                  <a:srgbClr val="888888"/>
                </a:solidFill>
                <a:latin typeface="Quattrocento Sans"/>
                <a:ea typeface="Quattrocento Sans"/>
                <a:cs typeface="Quattrocento Sans"/>
                <a:sym typeface="Quattrocento Sans"/>
              </a:defRPr>
            </a:lvl1pPr>
            <a:lvl2pPr indent="0" lvl="1" marL="0" algn="ctr">
              <a:spcBef>
                <a:spcPts val="0"/>
              </a:spcBef>
              <a:buNone/>
              <a:defRPr sz="1200">
                <a:solidFill>
                  <a:srgbClr val="888888"/>
                </a:solidFill>
                <a:latin typeface="Quattrocento Sans"/>
                <a:ea typeface="Quattrocento Sans"/>
                <a:cs typeface="Quattrocento Sans"/>
                <a:sym typeface="Quattrocento Sans"/>
              </a:defRPr>
            </a:lvl2pPr>
            <a:lvl3pPr indent="0" lvl="2" marL="0" algn="ctr">
              <a:spcBef>
                <a:spcPts val="0"/>
              </a:spcBef>
              <a:buNone/>
              <a:defRPr sz="1200">
                <a:solidFill>
                  <a:srgbClr val="888888"/>
                </a:solidFill>
                <a:latin typeface="Quattrocento Sans"/>
                <a:ea typeface="Quattrocento Sans"/>
                <a:cs typeface="Quattrocento Sans"/>
                <a:sym typeface="Quattrocento Sans"/>
              </a:defRPr>
            </a:lvl3pPr>
            <a:lvl4pPr indent="0" lvl="3" marL="0" algn="ctr">
              <a:spcBef>
                <a:spcPts val="0"/>
              </a:spcBef>
              <a:buNone/>
              <a:defRPr sz="1200">
                <a:solidFill>
                  <a:srgbClr val="888888"/>
                </a:solidFill>
                <a:latin typeface="Quattrocento Sans"/>
                <a:ea typeface="Quattrocento Sans"/>
                <a:cs typeface="Quattrocento Sans"/>
                <a:sym typeface="Quattrocento Sans"/>
              </a:defRPr>
            </a:lvl4pPr>
            <a:lvl5pPr indent="0" lvl="4" marL="0" algn="ctr">
              <a:spcBef>
                <a:spcPts val="0"/>
              </a:spcBef>
              <a:buNone/>
              <a:defRPr sz="1200">
                <a:solidFill>
                  <a:srgbClr val="888888"/>
                </a:solidFill>
                <a:latin typeface="Quattrocento Sans"/>
                <a:ea typeface="Quattrocento Sans"/>
                <a:cs typeface="Quattrocento Sans"/>
                <a:sym typeface="Quattrocento Sans"/>
              </a:defRPr>
            </a:lvl5pPr>
            <a:lvl6pPr indent="0" lvl="5" marL="0" algn="ctr">
              <a:spcBef>
                <a:spcPts val="0"/>
              </a:spcBef>
              <a:buNone/>
              <a:defRPr sz="1200">
                <a:solidFill>
                  <a:srgbClr val="888888"/>
                </a:solidFill>
                <a:latin typeface="Quattrocento Sans"/>
                <a:ea typeface="Quattrocento Sans"/>
                <a:cs typeface="Quattrocento Sans"/>
                <a:sym typeface="Quattrocento Sans"/>
              </a:defRPr>
            </a:lvl6pPr>
            <a:lvl7pPr indent="0" lvl="6" marL="0" algn="ctr">
              <a:spcBef>
                <a:spcPts val="0"/>
              </a:spcBef>
              <a:buNone/>
              <a:defRPr sz="1200">
                <a:solidFill>
                  <a:srgbClr val="888888"/>
                </a:solidFill>
                <a:latin typeface="Quattrocento Sans"/>
                <a:ea typeface="Quattrocento Sans"/>
                <a:cs typeface="Quattrocento Sans"/>
                <a:sym typeface="Quattrocento Sans"/>
              </a:defRPr>
            </a:lvl7pPr>
            <a:lvl8pPr indent="0" lvl="7" marL="0" algn="ctr">
              <a:spcBef>
                <a:spcPts val="0"/>
              </a:spcBef>
              <a:buNone/>
              <a:defRPr sz="1200">
                <a:solidFill>
                  <a:srgbClr val="888888"/>
                </a:solidFill>
                <a:latin typeface="Quattrocento Sans"/>
                <a:ea typeface="Quattrocento Sans"/>
                <a:cs typeface="Quattrocento Sans"/>
                <a:sym typeface="Quattrocento Sans"/>
              </a:defRPr>
            </a:lvl8pPr>
            <a:lvl9pPr indent="0" lvl="8" marL="0" algn="ctr">
              <a:spcBef>
                <a:spcPts val="0"/>
              </a:spcBef>
              <a:buNone/>
              <a:defRPr sz="1200">
                <a:solidFill>
                  <a:srgbClr val="888888"/>
                </a:solidFill>
                <a:latin typeface="Quattrocento Sans"/>
                <a:ea typeface="Quattrocento Sans"/>
                <a:cs typeface="Quattrocento Sans"/>
                <a:sym typeface="Quattrocento Sans"/>
              </a:defRPr>
            </a:lvl9pPr>
          </a:lstStyle>
          <a:p>
            <a:pPr indent="0" lvl="0" marL="0" rtl="0" algn="ctr">
              <a:spcBef>
                <a:spcPts val="0"/>
              </a:spcBef>
              <a:spcAft>
                <a:spcPts val="0"/>
              </a:spcAft>
              <a:buNone/>
            </a:pPr>
            <a:fld id="{00000000-1234-1234-1234-123412341234}" type="slidenum">
              <a:rPr lang="en-US"/>
              <a:t>‹#›</a:t>
            </a:fld>
            <a:endParaRPr/>
          </a:p>
        </p:txBody>
      </p:sp>
      <p:sp>
        <p:nvSpPr>
          <p:cNvPr id="28" name="Google Shape;28;p16"/>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lvl1pPr lvl="0" algn="l">
              <a:spcBef>
                <a:spcPts val="0"/>
              </a:spcBef>
              <a:spcAft>
                <a:spcPts val="0"/>
              </a:spcAft>
              <a:buSzPts val="1400"/>
              <a:buNone/>
              <a:defRPr i="1" sz="1000">
                <a:solidFill>
                  <a:srgbClr val="A5A5A5"/>
                </a:solidFill>
                <a:latin typeface="Quattrocento Sans"/>
                <a:ea typeface="Quattrocento Sans"/>
                <a:cs typeface="Quattrocento Sans"/>
                <a:sym typeface="Quattrocento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9" name="Google Shape;29;p16"/>
          <p:cNvPicPr preferRelativeResize="0"/>
          <p:nvPr/>
        </p:nvPicPr>
        <p:blipFill rotWithShape="1">
          <a:blip r:embed="rId2">
            <a:alphaModFix/>
          </a:blip>
          <a:srcRect b="0" l="0" r="0" t="0"/>
          <a:stretch/>
        </p:blipFill>
        <p:spPr>
          <a:xfrm>
            <a:off x="7887323" y="307980"/>
            <a:ext cx="873436" cy="7074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10.jpg"/><Relationship Id="rId6"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1"/>
          <p:cNvSpPr txBox="1"/>
          <p:nvPr>
            <p:ph type="ctrTitle"/>
          </p:nvPr>
        </p:nvSpPr>
        <p:spPr>
          <a:xfrm>
            <a:off x="857251" y="890636"/>
            <a:ext cx="4724400" cy="1416942"/>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3200"/>
              <a:buFont typeface="Quattrocento Sans"/>
              <a:buNone/>
            </a:pPr>
            <a:r>
              <a:rPr lang="en-US"/>
              <a:t>BELLEVUE LIFESPRING</a:t>
            </a:r>
            <a:endParaRPr/>
          </a:p>
        </p:txBody>
      </p:sp>
      <p:sp>
        <p:nvSpPr>
          <p:cNvPr id="35" name="Google Shape;35;p1"/>
          <p:cNvSpPr txBox="1"/>
          <p:nvPr>
            <p:ph idx="1" type="subTitle"/>
          </p:nvPr>
        </p:nvSpPr>
        <p:spPr>
          <a:xfrm>
            <a:off x="852623" y="2705588"/>
            <a:ext cx="3833678" cy="2492588"/>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1800"/>
              <a:buNone/>
            </a:pPr>
            <a:r>
              <a:rPr lang="en-US">
                <a:solidFill>
                  <a:schemeClr val="dk1"/>
                </a:solidFill>
              </a:rPr>
              <a:t>Food, clothing, scholarships and emergency assistance for Bellevue’s most vulnerable children</a:t>
            </a:r>
            <a:endParaRPr/>
          </a:p>
          <a:p>
            <a:pPr indent="0" lvl="0" marL="0" rtl="0" algn="l">
              <a:lnSpc>
                <a:spcPct val="90000"/>
              </a:lnSpc>
              <a:spcBef>
                <a:spcPts val="1000"/>
              </a:spcBef>
              <a:spcAft>
                <a:spcPts val="0"/>
              </a:spcAft>
              <a:buClr>
                <a:schemeClr val="lt1"/>
              </a:buClr>
              <a:buSzPts val="1800"/>
              <a:buNone/>
            </a:pPr>
            <a:r>
              <a:t/>
            </a:r>
            <a:endParaRPr>
              <a:solidFill>
                <a:schemeClr val="dk1"/>
              </a:solidFill>
            </a:endParaRPr>
          </a:p>
        </p:txBody>
      </p:sp>
      <p:sp>
        <p:nvSpPr>
          <p:cNvPr id="36" name="Google Shape;36;p1"/>
          <p:cNvSpPr txBox="1"/>
          <p:nvPr/>
        </p:nvSpPr>
        <p:spPr>
          <a:xfrm>
            <a:off x="639193" y="6437313"/>
            <a:ext cx="598118" cy="12311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00" u="none" cap="none" strike="noStrike">
                <a:solidFill>
                  <a:schemeClr val="dk1"/>
                </a:solidFill>
                <a:latin typeface="Quattrocento Sans"/>
                <a:ea typeface="Quattrocento Sans"/>
                <a:cs typeface="Quattrocento Sans"/>
                <a:sym typeface="Quattrocento Sans"/>
              </a:rPr>
              <a:t>v.08.28.2019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10"/>
          <p:cNvPicPr preferRelativeResize="0"/>
          <p:nvPr/>
        </p:nvPicPr>
        <p:blipFill rotWithShape="1">
          <a:blip r:embed="rId3">
            <a:alphaModFix/>
          </a:blip>
          <a:srcRect b="32873" l="2298" r="2299" t="21697"/>
          <a:stretch/>
        </p:blipFill>
        <p:spPr>
          <a:xfrm>
            <a:off x="8965" y="0"/>
            <a:ext cx="9126070" cy="2898614"/>
          </a:xfrm>
          <a:custGeom>
            <a:rect b="b" l="l" r="r" t="t"/>
            <a:pathLst>
              <a:path extrusionOk="0" h="2898614" w="9126070">
                <a:moveTo>
                  <a:pt x="0" y="0"/>
                </a:moveTo>
                <a:lnTo>
                  <a:pt x="9126070" y="0"/>
                </a:lnTo>
                <a:lnTo>
                  <a:pt x="9126070" y="2898614"/>
                </a:lnTo>
                <a:lnTo>
                  <a:pt x="0" y="2898614"/>
                </a:lnTo>
                <a:lnTo>
                  <a:pt x="0" y="0"/>
                </a:lnTo>
                <a:close/>
              </a:path>
            </a:pathLst>
          </a:custGeom>
          <a:noFill/>
          <a:ln>
            <a:noFill/>
          </a:ln>
        </p:spPr>
      </p:pic>
      <p:sp>
        <p:nvSpPr>
          <p:cNvPr id="340" name="Google Shape;340;p10"/>
          <p:cNvSpPr/>
          <p:nvPr/>
        </p:nvSpPr>
        <p:spPr>
          <a:xfrm>
            <a:off x="9144" y="0"/>
            <a:ext cx="9125712" cy="2898648"/>
          </a:xfrm>
          <a:prstGeom prst="rect">
            <a:avLst/>
          </a:prstGeom>
          <a:solidFill>
            <a:schemeClr val="dk1">
              <a:alpha val="5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41" name="Google Shape;341;p10"/>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lt1"/>
              </a:buClr>
              <a:buSzPts val="2400"/>
              <a:buFont typeface="Quattrocento Sans"/>
              <a:buNone/>
            </a:pPr>
            <a:r>
              <a:rPr lang="en-US">
                <a:solidFill>
                  <a:schemeClr val="lt1"/>
                </a:solidFill>
              </a:rPr>
              <a:t>Strategies</a:t>
            </a:r>
            <a:endParaRPr/>
          </a:p>
        </p:txBody>
      </p:sp>
      <p:sp>
        <p:nvSpPr>
          <p:cNvPr id="342" name="Google Shape;342;p10"/>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43" name="Google Shape;343;p10"/>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sp>
        <p:nvSpPr>
          <p:cNvPr id="344" name="Google Shape;344;p10"/>
          <p:cNvSpPr/>
          <p:nvPr/>
        </p:nvSpPr>
        <p:spPr>
          <a:xfrm>
            <a:off x="385763" y="1222756"/>
            <a:ext cx="4143385" cy="1798350"/>
          </a:xfrm>
          <a:prstGeom prst="rect">
            <a:avLst/>
          </a:prstGeom>
          <a:solidFill>
            <a:srgbClr val="5E97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45" name="Google Shape;345;p10"/>
          <p:cNvSpPr/>
          <p:nvPr/>
        </p:nvSpPr>
        <p:spPr>
          <a:xfrm>
            <a:off x="654283" y="1512586"/>
            <a:ext cx="3433623" cy="64633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attrocento Sans"/>
                <a:ea typeface="Quattrocento Sans"/>
                <a:cs typeface="Quattrocento Sans"/>
                <a:sym typeface="Quattrocento Sans"/>
              </a:rPr>
              <a:t>Our ambition is to ensure the benefits of our programs reach ALL children living in poverty in Bellevue.</a:t>
            </a:r>
            <a:endParaRPr/>
          </a:p>
        </p:txBody>
      </p:sp>
      <p:sp>
        <p:nvSpPr>
          <p:cNvPr id="346" name="Google Shape;346;p10"/>
          <p:cNvSpPr/>
          <p:nvPr/>
        </p:nvSpPr>
        <p:spPr>
          <a:xfrm>
            <a:off x="670197" y="3848092"/>
            <a:ext cx="2667808" cy="67710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dk1"/>
                </a:solidFill>
                <a:latin typeface="Quattrocento Sans"/>
                <a:ea typeface="Quattrocento Sans"/>
                <a:cs typeface="Quattrocento Sans"/>
                <a:sym typeface="Quattrocento Sans"/>
              </a:rPr>
              <a:t>Support every child’s basic needs – food, clothing and housing – over the long term, focusing on those that qualify for the Federal Free &amp; Reduced Price Lunch program.</a:t>
            </a:r>
            <a:endParaRPr/>
          </a:p>
        </p:txBody>
      </p:sp>
      <p:sp>
        <p:nvSpPr>
          <p:cNvPr id="347" name="Google Shape;347;p10"/>
          <p:cNvSpPr/>
          <p:nvPr/>
        </p:nvSpPr>
        <p:spPr>
          <a:xfrm>
            <a:off x="3742346" y="3901422"/>
            <a:ext cx="1870620" cy="50783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dk1"/>
                </a:solidFill>
                <a:latin typeface="Quattrocento Sans"/>
                <a:ea typeface="Quattrocento Sans"/>
                <a:cs typeface="Quattrocento Sans"/>
                <a:sym typeface="Quattrocento Sans"/>
              </a:rPr>
              <a:t>Fund summer school and credit recovery programs for high-schoolers.</a:t>
            </a:r>
            <a:endParaRPr/>
          </a:p>
        </p:txBody>
      </p:sp>
      <p:sp>
        <p:nvSpPr>
          <p:cNvPr id="348" name="Google Shape;348;p10"/>
          <p:cNvSpPr/>
          <p:nvPr/>
        </p:nvSpPr>
        <p:spPr>
          <a:xfrm>
            <a:off x="6219598" y="3901422"/>
            <a:ext cx="1522968" cy="33855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100">
                <a:solidFill>
                  <a:schemeClr val="dk1"/>
                </a:solidFill>
                <a:latin typeface="Quattrocento Sans"/>
                <a:ea typeface="Quattrocento Sans"/>
                <a:cs typeface="Quattrocento Sans"/>
                <a:sym typeface="Quattrocento Sans"/>
              </a:rPr>
              <a:t>Be the voice for children and families in Bellevue.</a:t>
            </a:r>
            <a:endParaRPr/>
          </a:p>
        </p:txBody>
      </p:sp>
      <p:sp>
        <p:nvSpPr>
          <p:cNvPr id="349" name="Google Shape;349;p10"/>
          <p:cNvSpPr/>
          <p:nvPr/>
        </p:nvSpPr>
        <p:spPr>
          <a:xfrm>
            <a:off x="654283" y="2582566"/>
            <a:ext cx="4572000" cy="18466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lt1"/>
                </a:solidFill>
                <a:latin typeface="Quattrocento Sans"/>
                <a:ea typeface="Quattrocento Sans"/>
                <a:cs typeface="Quattrocento Sans"/>
                <a:sym typeface="Quattrocento Sans"/>
              </a:rPr>
              <a:t>In order to accomplish this, we will:</a:t>
            </a:r>
            <a:endParaRPr/>
          </a:p>
        </p:txBody>
      </p:sp>
      <p:sp>
        <p:nvSpPr>
          <p:cNvPr id="350" name="Google Shape;350;p10"/>
          <p:cNvSpPr/>
          <p:nvPr/>
        </p:nvSpPr>
        <p:spPr>
          <a:xfrm>
            <a:off x="654283" y="3263780"/>
            <a:ext cx="478284" cy="4782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51" name="Google Shape;351;p10"/>
          <p:cNvSpPr/>
          <p:nvPr/>
        </p:nvSpPr>
        <p:spPr>
          <a:xfrm>
            <a:off x="3742346" y="3293846"/>
            <a:ext cx="478284" cy="4782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52" name="Google Shape;352;p10"/>
          <p:cNvSpPr/>
          <p:nvPr/>
        </p:nvSpPr>
        <p:spPr>
          <a:xfrm>
            <a:off x="674622" y="4713897"/>
            <a:ext cx="308123" cy="377020"/>
          </a:xfrm>
          <a:prstGeom prst="rect">
            <a:avLst/>
          </a:prstGeom>
          <a:solidFill>
            <a:srgbClr val="C9E6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53" name="Google Shape;353;p10"/>
          <p:cNvSpPr/>
          <p:nvPr/>
        </p:nvSpPr>
        <p:spPr>
          <a:xfrm>
            <a:off x="6172790" y="3290526"/>
            <a:ext cx="478284" cy="47828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54" name="Google Shape;354;p10"/>
          <p:cNvSpPr/>
          <p:nvPr/>
        </p:nvSpPr>
        <p:spPr>
          <a:xfrm>
            <a:off x="737218" y="4814574"/>
            <a:ext cx="211340" cy="208969"/>
          </a:xfrm>
          <a:custGeom>
            <a:rect b="b" l="l" r="r" t="t"/>
            <a:pathLst>
              <a:path extrusionOk="0" h="96" w="96">
                <a:moveTo>
                  <a:pt x="95" y="92"/>
                </a:moveTo>
                <a:cubicBezTo>
                  <a:pt x="81" y="78"/>
                  <a:pt x="81" y="78"/>
                  <a:pt x="81" y="78"/>
                </a:cubicBezTo>
                <a:cubicBezTo>
                  <a:pt x="75" y="83"/>
                  <a:pt x="75" y="83"/>
                  <a:pt x="75" y="83"/>
                </a:cubicBezTo>
                <a:cubicBezTo>
                  <a:pt x="75" y="84"/>
                  <a:pt x="74" y="84"/>
                  <a:pt x="74" y="84"/>
                </a:cubicBezTo>
                <a:cubicBezTo>
                  <a:pt x="73" y="84"/>
                  <a:pt x="73" y="84"/>
                  <a:pt x="73" y="83"/>
                </a:cubicBezTo>
                <a:cubicBezTo>
                  <a:pt x="72" y="83"/>
                  <a:pt x="72" y="81"/>
                  <a:pt x="73" y="81"/>
                </a:cubicBezTo>
                <a:cubicBezTo>
                  <a:pt x="78" y="75"/>
                  <a:pt x="78" y="75"/>
                  <a:pt x="78" y="75"/>
                </a:cubicBezTo>
                <a:cubicBezTo>
                  <a:pt x="71" y="68"/>
                  <a:pt x="71" y="68"/>
                  <a:pt x="71" y="68"/>
                </a:cubicBezTo>
                <a:cubicBezTo>
                  <a:pt x="65" y="73"/>
                  <a:pt x="65" y="73"/>
                  <a:pt x="65" y="73"/>
                </a:cubicBezTo>
                <a:cubicBezTo>
                  <a:pt x="65" y="74"/>
                  <a:pt x="64" y="74"/>
                  <a:pt x="64" y="74"/>
                </a:cubicBezTo>
                <a:cubicBezTo>
                  <a:pt x="63" y="74"/>
                  <a:pt x="63" y="74"/>
                  <a:pt x="63" y="73"/>
                </a:cubicBezTo>
                <a:cubicBezTo>
                  <a:pt x="62" y="73"/>
                  <a:pt x="62" y="71"/>
                  <a:pt x="63" y="71"/>
                </a:cubicBezTo>
                <a:cubicBezTo>
                  <a:pt x="68" y="65"/>
                  <a:pt x="68" y="65"/>
                  <a:pt x="68" y="65"/>
                </a:cubicBezTo>
                <a:cubicBezTo>
                  <a:pt x="61" y="58"/>
                  <a:pt x="61" y="58"/>
                  <a:pt x="61" y="58"/>
                </a:cubicBezTo>
                <a:cubicBezTo>
                  <a:pt x="55" y="63"/>
                  <a:pt x="55" y="63"/>
                  <a:pt x="55" y="63"/>
                </a:cubicBezTo>
                <a:cubicBezTo>
                  <a:pt x="55" y="64"/>
                  <a:pt x="54" y="64"/>
                  <a:pt x="54" y="64"/>
                </a:cubicBezTo>
                <a:cubicBezTo>
                  <a:pt x="53" y="64"/>
                  <a:pt x="53" y="64"/>
                  <a:pt x="53" y="63"/>
                </a:cubicBezTo>
                <a:cubicBezTo>
                  <a:pt x="52" y="63"/>
                  <a:pt x="52" y="61"/>
                  <a:pt x="53" y="61"/>
                </a:cubicBezTo>
                <a:cubicBezTo>
                  <a:pt x="58" y="55"/>
                  <a:pt x="58" y="55"/>
                  <a:pt x="58" y="55"/>
                </a:cubicBezTo>
                <a:cubicBezTo>
                  <a:pt x="51" y="48"/>
                  <a:pt x="51" y="48"/>
                  <a:pt x="51" y="48"/>
                </a:cubicBezTo>
                <a:cubicBezTo>
                  <a:pt x="45" y="53"/>
                  <a:pt x="45" y="53"/>
                  <a:pt x="45" y="53"/>
                </a:cubicBezTo>
                <a:cubicBezTo>
                  <a:pt x="45" y="54"/>
                  <a:pt x="44" y="54"/>
                  <a:pt x="44" y="54"/>
                </a:cubicBezTo>
                <a:cubicBezTo>
                  <a:pt x="43" y="54"/>
                  <a:pt x="43" y="54"/>
                  <a:pt x="43" y="53"/>
                </a:cubicBezTo>
                <a:cubicBezTo>
                  <a:pt x="42" y="53"/>
                  <a:pt x="42" y="51"/>
                  <a:pt x="43" y="51"/>
                </a:cubicBezTo>
                <a:cubicBezTo>
                  <a:pt x="48" y="45"/>
                  <a:pt x="48" y="45"/>
                  <a:pt x="48" y="45"/>
                </a:cubicBezTo>
                <a:cubicBezTo>
                  <a:pt x="41" y="38"/>
                  <a:pt x="41" y="38"/>
                  <a:pt x="41" y="38"/>
                </a:cubicBezTo>
                <a:cubicBezTo>
                  <a:pt x="35" y="43"/>
                  <a:pt x="35" y="43"/>
                  <a:pt x="35" y="43"/>
                </a:cubicBezTo>
                <a:cubicBezTo>
                  <a:pt x="35" y="44"/>
                  <a:pt x="34" y="44"/>
                  <a:pt x="34" y="44"/>
                </a:cubicBezTo>
                <a:cubicBezTo>
                  <a:pt x="33" y="44"/>
                  <a:pt x="33" y="44"/>
                  <a:pt x="33" y="43"/>
                </a:cubicBezTo>
                <a:cubicBezTo>
                  <a:pt x="32" y="43"/>
                  <a:pt x="32" y="41"/>
                  <a:pt x="33" y="41"/>
                </a:cubicBezTo>
                <a:cubicBezTo>
                  <a:pt x="38" y="35"/>
                  <a:pt x="38" y="35"/>
                  <a:pt x="38" y="35"/>
                </a:cubicBezTo>
                <a:cubicBezTo>
                  <a:pt x="31" y="28"/>
                  <a:pt x="31" y="28"/>
                  <a:pt x="31" y="28"/>
                </a:cubicBezTo>
                <a:cubicBezTo>
                  <a:pt x="25" y="33"/>
                  <a:pt x="25" y="33"/>
                  <a:pt x="25" y="33"/>
                </a:cubicBezTo>
                <a:cubicBezTo>
                  <a:pt x="25" y="34"/>
                  <a:pt x="24" y="34"/>
                  <a:pt x="24" y="34"/>
                </a:cubicBezTo>
                <a:cubicBezTo>
                  <a:pt x="23" y="34"/>
                  <a:pt x="23" y="34"/>
                  <a:pt x="23" y="33"/>
                </a:cubicBezTo>
                <a:cubicBezTo>
                  <a:pt x="22" y="33"/>
                  <a:pt x="22" y="31"/>
                  <a:pt x="23" y="31"/>
                </a:cubicBezTo>
                <a:cubicBezTo>
                  <a:pt x="28" y="25"/>
                  <a:pt x="28" y="25"/>
                  <a:pt x="28" y="25"/>
                </a:cubicBezTo>
                <a:cubicBezTo>
                  <a:pt x="21" y="18"/>
                  <a:pt x="21" y="18"/>
                  <a:pt x="21" y="18"/>
                </a:cubicBezTo>
                <a:cubicBezTo>
                  <a:pt x="15" y="23"/>
                  <a:pt x="15" y="23"/>
                  <a:pt x="15" y="23"/>
                </a:cubicBezTo>
                <a:cubicBezTo>
                  <a:pt x="15" y="24"/>
                  <a:pt x="14" y="24"/>
                  <a:pt x="14" y="24"/>
                </a:cubicBezTo>
                <a:cubicBezTo>
                  <a:pt x="13" y="24"/>
                  <a:pt x="13" y="24"/>
                  <a:pt x="13" y="23"/>
                </a:cubicBezTo>
                <a:cubicBezTo>
                  <a:pt x="12" y="23"/>
                  <a:pt x="12" y="21"/>
                  <a:pt x="13" y="21"/>
                </a:cubicBezTo>
                <a:cubicBezTo>
                  <a:pt x="18" y="15"/>
                  <a:pt x="18" y="15"/>
                  <a:pt x="18" y="15"/>
                </a:cubicBezTo>
                <a:cubicBezTo>
                  <a:pt x="3" y="1"/>
                  <a:pt x="3" y="1"/>
                  <a:pt x="3" y="1"/>
                </a:cubicBezTo>
                <a:cubicBezTo>
                  <a:pt x="3" y="0"/>
                  <a:pt x="2" y="0"/>
                  <a:pt x="1" y="0"/>
                </a:cubicBezTo>
                <a:cubicBezTo>
                  <a:pt x="0" y="0"/>
                  <a:pt x="0" y="1"/>
                  <a:pt x="0" y="2"/>
                </a:cubicBezTo>
                <a:cubicBezTo>
                  <a:pt x="0" y="94"/>
                  <a:pt x="0" y="94"/>
                  <a:pt x="0" y="94"/>
                </a:cubicBezTo>
                <a:cubicBezTo>
                  <a:pt x="0" y="95"/>
                  <a:pt x="1" y="96"/>
                  <a:pt x="2" y="96"/>
                </a:cubicBezTo>
                <a:cubicBezTo>
                  <a:pt x="94" y="96"/>
                  <a:pt x="94" y="96"/>
                  <a:pt x="94" y="96"/>
                </a:cubicBezTo>
                <a:cubicBezTo>
                  <a:pt x="94" y="96"/>
                  <a:pt x="94" y="96"/>
                  <a:pt x="94" y="96"/>
                </a:cubicBezTo>
                <a:cubicBezTo>
                  <a:pt x="95" y="96"/>
                  <a:pt x="96" y="95"/>
                  <a:pt x="96" y="94"/>
                </a:cubicBezTo>
                <a:cubicBezTo>
                  <a:pt x="96" y="93"/>
                  <a:pt x="96" y="93"/>
                  <a:pt x="95" y="92"/>
                </a:cubicBezTo>
                <a:close/>
                <a:moveTo>
                  <a:pt x="16" y="80"/>
                </a:moveTo>
                <a:cubicBezTo>
                  <a:pt x="16" y="45"/>
                  <a:pt x="16" y="45"/>
                  <a:pt x="16" y="45"/>
                </a:cubicBezTo>
                <a:cubicBezTo>
                  <a:pt x="51" y="80"/>
                  <a:pt x="51" y="80"/>
                  <a:pt x="51" y="80"/>
                </a:cubicBezTo>
                <a:lnTo>
                  <a:pt x="16" y="80"/>
                </a:lnTo>
                <a:close/>
              </a:path>
            </a:pathLst>
          </a:custGeom>
          <a:solidFill>
            <a:srgbClr val="5A92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5" name="Google Shape;355;p10"/>
          <p:cNvSpPr/>
          <p:nvPr/>
        </p:nvSpPr>
        <p:spPr>
          <a:xfrm>
            <a:off x="6256797" y="3360419"/>
            <a:ext cx="327025" cy="360363"/>
          </a:xfrm>
          <a:custGeom>
            <a:rect b="b" l="l" r="r" t="t"/>
            <a:pathLst>
              <a:path extrusionOk="0" h="96" w="87">
                <a:moveTo>
                  <a:pt x="81" y="39"/>
                </a:moveTo>
                <a:cubicBezTo>
                  <a:pt x="80" y="37"/>
                  <a:pt x="78" y="34"/>
                  <a:pt x="78" y="34"/>
                </a:cubicBezTo>
                <a:cubicBezTo>
                  <a:pt x="78" y="13"/>
                  <a:pt x="59" y="0"/>
                  <a:pt x="40" y="0"/>
                </a:cubicBezTo>
                <a:cubicBezTo>
                  <a:pt x="18" y="0"/>
                  <a:pt x="0" y="18"/>
                  <a:pt x="0" y="40"/>
                </a:cubicBezTo>
                <a:cubicBezTo>
                  <a:pt x="0" y="55"/>
                  <a:pt x="5" y="65"/>
                  <a:pt x="16" y="72"/>
                </a:cubicBezTo>
                <a:cubicBezTo>
                  <a:pt x="16" y="94"/>
                  <a:pt x="16" y="94"/>
                  <a:pt x="16" y="94"/>
                </a:cubicBezTo>
                <a:cubicBezTo>
                  <a:pt x="16" y="95"/>
                  <a:pt x="17" y="96"/>
                  <a:pt x="18" y="96"/>
                </a:cubicBezTo>
                <a:cubicBezTo>
                  <a:pt x="58" y="96"/>
                  <a:pt x="58" y="96"/>
                  <a:pt x="58" y="96"/>
                </a:cubicBezTo>
                <a:cubicBezTo>
                  <a:pt x="59" y="96"/>
                  <a:pt x="60" y="95"/>
                  <a:pt x="60" y="94"/>
                </a:cubicBezTo>
                <a:cubicBezTo>
                  <a:pt x="60" y="82"/>
                  <a:pt x="60" y="82"/>
                  <a:pt x="60" y="82"/>
                </a:cubicBezTo>
                <a:cubicBezTo>
                  <a:pt x="67" y="82"/>
                  <a:pt x="71" y="81"/>
                  <a:pt x="74" y="78"/>
                </a:cubicBezTo>
                <a:cubicBezTo>
                  <a:pt x="78" y="75"/>
                  <a:pt x="78" y="65"/>
                  <a:pt x="78" y="60"/>
                </a:cubicBezTo>
                <a:cubicBezTo>
                  <a:pt x="79" y="60"/>
                  <a:pt x="81" y="60"/>
                  <a:pt x="82" y="60"/>
                </a:cubicBezTo>
                <a:cubicBezTo>
                  <a:pt x="84" y="60"/>
                  <a:pt x="85" y="59"/>
                  <a:pt x="86" y="58"/>
                </a:cubicBezTo>
                <a:cubicBezTo>
                  <a:pt x="87" y="57"/>
                  <a:pt x="87" y="56"/>
                  <a:pt x="87" y="55"/>
                </a:cubicBezTo>
                <a:cubicBezTo>
                  <a:pt x="87" y="54"/>
                  <a:pt x="87" y="54"/>
                  <a:pt x="87" y="54"/>
                </a:cubicBezTo>
                <a:cubicBezTo>
                  <a:pt x="87" y="50"/>
                  <a:pt x="84" y="44"/>
                  <a:pt x="81" y="39"/>
                </a:cubicBezTo>
                <a:close/>
                <a:moveTo>
                  <a:pt x="41" y="60"/>
                </a:moveTo>
                <a:cubicBezTo>
                  <a:pt x="41" y="60"/>
                  <a:pt x="40" y="60"/>
                  <a:pt x="40" y="60"/>
                </a:cubicBezTo>
                <a:cubicBezTo>
                  <a:pt x="40" y="60"/>
                  <a:pt x="39" y="60"/>
                  <a:pt x="39" y="60"/>
                </a:cubicBezTo>
                <a:cubicBezTo>
                  <a:pt x="37" y="58"/>
                  <a:pt x="18" y="45"/>
                  <a:pt x="18" y="33"/>
                </a:cubicBezTo>
                <a:cubicBezTo>
                  <a:pt x="18" y="25"/>
                  <a:pt x="24" y="20"/>
                  <a:pt x="30" y="20"/>
                </a:cubicBezTo>
                <a:cubicBezTo>
                  <a:pt x="33" y="20"/>
                  <a:pt x="37" y="22"/>
                  <a:pt x="40" y="26"/>
                </a:cubicBezTo>
                <a:cubicBezTo>
                  <a:pt x="43" y="22"/>
                  <a:pt x="47" y="20"/>
                  <a:pt x="50" y="20"/>
                </a:cubicBezTo>
                <a:cubicBezTo>
                  <a:pt x="56" y="20"/>
                  <a:pt x="62" y="25"/>
                  <a:pt x="62" y="33"/>
                </a:cubicBezTo>
                <a:cubicBezTo>
                  <a:pt x="62" y="45"/>
                  <a:pt x="43" y="58"/>
                  <a:pt x="41" y="6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6" name="Google Shape;356;p10"/>
          <p:cNvSpPr/>
          <p:nvPr/>
        </p:nvSpPr>
        <p:spPr>
          <a:xfrm>
            <a:off x="712450" y="3360047"/>
            <a:ext cx="361950" cy="285750"/>
          </a:xfrm>
          <a:custGeom>
            <a:rect b="b" l="l" r="r" t="t"/>
            <a:pathLst>
              <a:path extrusionOk="0" h="76" w="96">
                <a:moveTo>
                  <a:pt x="95" y="23"/>
                </a:moveTo>
                <a:cubicBezTo>
                  <a:pt x="79" y="6"/>
                  <a:pt x="79" y="6"/>
                  <a:pt x="79" y="6"/>
                </a:cubicBezTo>
                <a:cubicBezTo>
                  <a:pt x="75" y="2"/>
                  <a:pt x="69" y="0"/>
                  <a:pt x="64" y="0"/>
                </a:cubicBezTo>
                <a:cubicBezTo>
                  <a:pt x="32" y="0"/>
                  <a:pt x="32" y="0"/>
                  <a:pt x="32" y="0"/>
                </a:cubicBezTo>
                <a:cubicBezTo>
                  <a:pt x="26" y="0"/>
                  <a:pt x="21" y="2"/>
                  <a:pt x="17" y="6"/>
                </a:cubicBezTo>
                <a:cubicBezTo>
                  <a:pt x="1" y="23"/>
                  <a:pt x="1" y="23"/>
                  <a:pt x="1" y="23"/>
                </a:cubicBezTo>
                <a:cubicBezTo>
                  <a:pt x="0" y="23"/>
                  <a:pt x="0" y="25"/>
                  <a:pt x="1" y="25"/>
                </a:cubicBezTo>
                <a:cubicBezTo>
                  <a:pt x="13" y="37"/>
                  <a:pt x="13" y="37"/>
                  <a:pt x="13" y="37"/>
                </a:cubicBezTo>
                <a:cubicBezTo>
                  <a:pt x="13" y="38"/>
                  <a:pt x="15" y="38"/>
                  <a:pt x="15" y="37"/>
                </a:cubicBezTo>
                <a:cubicBezTo>
                  <a:pt x="24" y="31"/>
                  <a:pt x="24" y="31"/>
                  <a:pt x="24" y="31"/>
                </a:cubicBezTo>
                <a:cubicBezTo>
                  <a:pt x="24" y="74"/>
                  <a:pt x="24" y="74"/>
                  <a:pt x="24" y="74"/>
                </a:cubicBezTo>
                <a:cubicBezTo>
                  <a:pt x="24" y="75"/>
                  <a:pt x="25" y="76"/>
                  <a:pt x="26" y="76"/>
                </a:cubicBezTo>
                <a:cubicBezTo>
                  <a:pt x="70" y="76"/>
                  <a:pt x="70" y="76"/>
                  <a:pt x="70" y="76"/>
                </a:cubicBezTo>
                <a:cubicBezTo>
                  <a:pt x="71" y="76"/>
                  <a:pt x="72" y="75"/>
                  <a:pt x="72" y="74"/>
                </a:cubicBezTo>
                <a:cubicBezTo>
                  <a:pt x="72" y="31"/>
                  <a:pt x="72" y="31"/>
                  <a:pt x="72" y="31"/>
                </a:cubicBezTo>
                <a:cubicBezTo>
                  <a:pt x="81" y="37"/>
                  <a:pt x="81" y="37"/>
                  <a:pt x="81" y="37"/>
                </a:cubicBezTo>
                <a:cubicBezTo>
                  <a:pt x="81" y="38"/>
                  <a:pt x="83" y="38"/>
                  <a:pt x="83" y="37"/>
                </a:cubicBezTo>
                <a:cubicBezTo>
                  <a:pt x="95" y="25"/>
                  <a:pt x="95" y="25"/>
                  <a:pt x="95" y="25"/>
                </a:cubicBezTo>
                <a:cubicBezTo>
                  <a:pt x="96" y="25"/>
                  <a:pt x="96" y="25"/>
                  <a:pt x="96" y="24"/>
                </a:cubicBezTo>
                <a:cubicBezTo>
                  <a:pt x="96" y="23"/>
                  <a:pt x="96" y="23"/>
                  <a:pt x="95" y="23"/>
                </a:cubicBezTo>
                <a:close/>
                <a:moveTo>
                  <a:pt x="48" y="12"/>
                </a:moveTo>
                <a:cubicBezTo>
                  <a:pt x="43" y="12"/>
                  <a:pt x="39" y="9"/>
                  <a:pt x="38" y="4"/>
                </a:cubicBezTo>
                <a:cubicBezTo>
                  <a:pt x="58" y="4"/>
                  <a:pt x="58" y="4"/>
                  <a:pt x="58" y="4"/>
                </a:cubicBezTo>
                <a:cubicBezTo>
                  <a:pt x="57" y="9"/>
                  <a:pt x="53" y="12"/>
                  <a:pt x="48" y="1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357" name="Google Shape;357;p10"/>
          <p:cNvGrpSpPr/>
          <p:nvPr/>
        </p:nvGrpSpPr>
        <p:grpSpPr>
          <a:xfrm>
            <a:off x="2729364" y="3358460"/>
            <a:ext cx="360363" cy="288925"/>
            <a:chOff x="4113213" y="1489076"/>
            <a:chExt cx="360363" cy="288925"/>
          </a:xfrm>
        </p:grpSpPr>
        <p:sp>
          <p:nvSpPr>
            <p:cNvPr id="358" name="Google Shape;358;p10"/>
            <p:cNvSpPr/>
            <p:nvPr/>
          </p:nvSpPr>
          <p:spPr>
            <a:xfrm>
              <a:off x="4322763" y="1530351"/>
              <a:ext cx="150813" cy="244475"/>
            </a:xfrm>
            <a:custGeom>
              <a:rect b="b" l="l" r="r" t="t"/>
              <a:pathLst>
                <a:path extrusionOk="0" h="65" w="40">
                  <a:moveTo>
                    <a:pt x="28" y="38"/>
                  </a:moveTo>
                  <a:cubicBezTo>
                    <a:pt x="26" y="37"/>
                    <a:pt x="24" y="36"/>
                    <a:pt x="22" y="36"/>
                  </a:cubicBezTo>
                  <a:cubicBezTo>
                    <a:pt x="22" y="32"/>
                    <a:pt x="22" y="32"/>
                    <a:pt x="22" y="32"/>
                  </a:cubicBezTo>
                  <a:cubicBezTo>
                    <a:pt x="23" y="31"/>
                    <a:pt x="26" y="29"/>
                    <a:pt x="26" y="24"/>
                  </a:cubicBezTo>
                  <a:cubicBezTo>
                    <a:pt x="27" y="23"/>
                    <a:pt x="28" y="21"/>
                    <a:pt x="28" y="19"/>
                  </a:cubicBezTo>
                  <a:cubicBezTo>
                    <a:pt x="28" y="18"/>
                    <a:pt x="28" y="16"/>
                    <a:pt x="27" y="15"/>
                  </a:cubicBezTo>
                  <a:cubicBezTo>
                    <a:pt x="27" y="15"/>
                    <a:pt x="27" y="14"/>
                    <a:pt x="27" y="14"/>
                  </a:cubicBezTo>
                  <a:cubicBezTo>
                    <a:pt x="28" y="12"/>
                    <a:pt x="29" y="9"/>
                    <a:pt x="28" y="6"/>
                  </a:cubicBezTo>
                  <a:cubicBezTo>
                    <a:pt x="26" y="2"/>
                    <a:pt x="21" y="0"/>
                    <a:pt x="16" y="0"/>
                  </a:cubicBezTo>
                  <a:cubicBezTo>
                    <a:pt x="12" y="0"/>
                    <a:pt x="7" y="2"/>
                    <a:pt x="5" y="5"/>
                  </a:cubicBezTo>
                  <a:cubicBezTo>
                    <a:pt x="3" y="5"/>
                    <a:pt x="2" y="6"/>
                    <a:pt x="1" y="7"/>
                  </a:cubicBezTo>
                  <a:cubicBezTo>
                    <a:pt x="0" y="9"/>
                    <a:pt x="1" y="12"/>
                    <a:pt x="2" y="14"/>
                  </a:cubicBezTo>
                  <a:cubicBezTo>
                    <a:pt x="1" y="14"/>
                    <a:pt x="1" y="15"/>
                    <a:pt x="1" y="15"/>
                  </a:cubicBezTo>
                  <a:cubicBezTo>
                    <a:pt x="0" y="16"/>
                    <a:pt x="0" y="18"/>
                    <a:pt x="0" y="18"/>
                  </a:cubicBezTo>
                  <a:cubicBezTo>
                    <a:pt x="0" y="21"/>
                    <a:pt x="1" y="23"/>
                    <a:pt x="2" y="24"/>
                  </a:cubicBezTo>
                  <a:cubicBezTo>
                    <a:pt x="2" y="29"/>
                    <a:pt x="5" y="31"/>
                    <a:pt x="6" y="32"/>
                  </a:cubicBezTo>
                  <a:cubicBezTo>
                    <a:pt x="6" y="36"/>
                    <a:pt x="6" y="36"/>
                    <a:pt x="6" y="36"/>
                  </a:cubicBezTo>
                  <a:cubicBezTo>
                    <a:pt x="6" y="36"/>
                    <a:pt x="5" y="36"/>
                    <a:pt x="5" y="36"/>
                  </a:cubicBezTo>
                  <a:cubicBezTo>
                    <a:pt x="11" y="40"/>
                    <a:pt x="12" y="43"/>
                    <a:pt x="12" y="45"/>
                  </a:cubicBezTo>
                  <a:cubicBezTo>
                    <a:pt x="12" y="65"/>
                    <a:pt x="12" y="65"/>
                    <a:pt x="12" y="65"/>
                  </a:cubicBezTo>
                  <a:cubicBezTo>
                    <a:pt x="38" y="65"/>
                    <a:pt x="38" y="65"/>
                    <a:pt x="38" y="65"/>
                  </a:cubicBezTo>
                  <a:cubicBezTo>
                    <a:pt x="39" y="65"/>
                    <a:pt x="40" y="64"/>
                    <a:pt x="40" y="63"/>
                  </a:cubicBezTo>
                  <a:cubicBezTo>
                    <a:pt x="40" y="45"/>
                    <a:pt x="40" y="45"/>
                    <a:pt x="40" y="45"/>
                  </a:cubicBezTo>
                  <a:cubicBezTo>
                    <a:pt x="40" y="42"/>
                    <a:pt x="36" y="41"/>
                    <a:pt x="28" y="3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59" name="Google Shape;359;p10"/>
            <p:cNvSpPr/>
            <p:nvPr/>
          </p:nvSpPr>
          <p:spPr>
            <a:xfrm>
              <a:off x="4113213" y="1489076"/>
              <a:ext cx="239713" cy="288925"/>
            </a:xfrm>
            <a:custGeom>
              <a:rect b="b" l="l" r="r" t="t"/>
              <a:pathLst>
                <a:path extrusionOk="0" h="77" w="64">
                  <a:moveTo>
                    <a:pt x="42" y="43"/>
                  </a:moveTo>
                  <a:cubicBezTo>
                    <a:pt x="42" y="3"/>
                    <a:pt x="42" y="77"/>
                    <a:pt x="42" y="37"/>
                  </a:cubicBezTo>
                  <a:cubicBezTo>
                    <a:pt x="45" y="35"/>
                    <a:pt x="46" y="31"/>
                    <a:pt x="46" y="27"/>
                  </a:cubicBezTo>
                  <a:cubicBezTo>
                    <a:pt x="48" y="26"/>
                    <a:pt x="49" y="24"/>
                    <a:pt x="49" y="21"/>
                  </a:cubicBezTo>
                  <a:cubicBezTo>
                    <a:pt x="49" y="20"/>
                    <a:pt x="48" y="18"/>
                    <a:pt x="47" y="17"/>
                  </a:cubicBezTo>
                  <a:cubicBezTo>
                    <a:pt x="49" y="12"/>
                    <a:pt x="48" y="8"/>
                    <a:pt x="47" y="6"/>
                  </a:cubicBezTo>
                  <a:cubicBezTo>
                    <a:pt x="45" y="2"/>
                    <a:pt x="39" y="0"/>
                    <a:pt x="34" y="0"/>
                  </a:cubicBezTo>
                  <a:cubicBezTo>
                    <a:pt x="29" y="0"/>
                    <a:pt x="23" y="2"/>
                    <a:pt x="21" y="6"/>
                  </a:cubicBezTo>
                  <a:cubicBezTo>
                    <a:pt x="19" y="6"/>
                    <a:pt x="17" y="6"/>
                    <a:pt x="16" y="8"/>
                  </a:cubicBezTo>
                  <a:cubicBezTo>
                    <a:pt x="15" y="10"/>
                    <a:pt x="16" y="14"/>
                    <a:pt x="17" y="17"/>
                  </a:cubicBezTo>
                  <a:cubicBezTo>
                    <a:pt x="16" y="18"/>
                    <a:pt x="15" y="20"/>
                    <a:pt x="15" y="21"/>
                  </a:cubicBezTo>
                  <a:cubicBezTo>
                    <a:pt x="15" y="24"/>
                    <a:pt x="16" y="26"/>
                    <a:pt x="18" y="27"/>
                  </a:cubicBezTo>
                  <a:cubicBezTo>
                    <a:pt x="18" y="30"/>
                    <a:pt x="19" y="32"/>
                    <a:pt x="20" y="34"/>
                  </a:cubicBezTo>
                  <a:cubicBezTo>
                    <a:pt x="20" y="34"/>
                    <a:pt x="20" y="34"/>
                    <a:pt x="20" y="34"/>
                  </a:cubicBezTo>
                  <a:cubicBezTo>
                    <a:pt x="20" y="36"/>
                    <a:pt x="21" y="37"/>
                    <a:pt x="22" y="37"/>
                  </a:cubicBezTo>
                  <a:cubicBezTo>
                    <a:pt x="22" y="50"/>
                    <a:pt x="22" y="29"/>
                    <a:pt x="22" y="43"/>
                  </a:cubicBezTo>
                  <a:cubicBezTo>
                    <a:pt x="15" y="46"/>
                    <a:pt x="2" y="51"/>
                    <a:pt x="0" y="55"/>
                  </a:cubicBezTo>
                  <a:cubicBezTo>
                    <a:pt x="0" y="55"/>
                    <a:pt x="0" y="55"/>
                    <a:pt x="0" y="55"/>
                  </a:cubicBezTo>
                  <a:cubicBezTo>
                    <a:pt x="0" y="56"/>
                    <a:pt x="0" y="56"/>
                    <a:pt x="0" y="56"/>
                  </a:cubicBezTo>
                  <a:cubicBezTo>
                    <a:pt x="0" y="74"/>
                    <a:pt x="0" y="74"/>
                    <a:pt x="0" y="74"/>
                  </a:cubicBezTo>
                  <a:cubicBezTo>
                    <a:pt x="0" y="75"/>
                    <a:pt x="1" y="76"/>
                    <a:pt x="2" y="76"/>
                  </a:cubicBezTo>
                  <a:cubicBezTo>
                    <a:pt x="38" y="76"/>
                    <a:pt x="64" y="76"/>
                    <a:pt x="64" y="76"/>
                  </a:cubicBezTo>
                  <a:cubicBezTo>
                    <a:pt x="64" y="74"/>
                    <a:pt x="64" y="74"/>
                    <a:pt x="64" y="74"/>
                  </a:cubicBezTo>
                  <a:cubicBezTo>
                    <a:pt x="64" y="56"/>
                    <a:pt x="64" y="56"/>
                    <a:pt x="64" y="56"/>
                  </a:cubicBezTo>
                  <a:cubicBezTo>
                    <a:pt x="64" y="52"/>
                    <a:pt x="46" y="44"/>
                    <a:pt x="42" y="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360" name="Google Shape;360;p10"/>
          <p:cNvGrpSpPr/>
          <p:nvPr/>
        </p:nvGrpSpPr>
        <p:grpSpPr>
          <a:xfrm>
            <a:off x="3804553" y="3356937"/>
            <a:ext cx="360363" cy="361950"/>
            <a:chOff x="5554663" y="3248025"/>
            <a:chExt cx="360363" cy="361950"/>
          </a:xfrm>
        </p:grpSpPr>
        <p:sp>
          <p:nvSpPr>
            <p:cNvPr id="361" name="Google Shape;361;p10"/>
            <p:cNvSpPr/>
            <p:nvPr/>
          </p:nvSpPr>
          <p:spPr>
            <a:xfrm>
              <a:off x="5554663" y="3248025"/>
              <a:ext cx="360363" cy="136525"/>
            </a:xfrm>
            <a:custGeom>
              <a:rect b="b" l="l" r="r" t="t"/>
              <a:pathLst>
                <a:path extrusionOk="0" h="36" w="96">
                  <a:moveTo>
                    <a:pt x="78" y="0"/>
                  </a:moveTo>
                  <a:cubicBezTo>
                    <a:pt x="18" y="0"/>
                    <a:pt x="18" y="0"/>
                    <a:pt x="18" y="0"/>
                  </a:cubicBezTo>
                  <a:cubicBezTo>
                    <a:pt x="8" y="0"/>
                    <a:pt x="0" y="8"/>
                    <a:pt x="0" y="18"/>
                  </a:cubicBezTo>
                  <a:cubicBezTo>
                    <a:pt x="0" y="28"/>
                    <a:pt x="9" y="36"/>
                    <a:pt x="18" y="36"/>
                  </a:cubicBezTo>
                  <a:cubicBezTo>
                    <a:pt x="25" y="36"/>
                    <a:pt x="32" y="29"/>
                    <a:pt x="32" y="22"/>
                  </a:cubicBezTo>
                  <a:cubicBezTo>
                    <a:pt x="32" y="18"/>
                    <a:pt x="29" y="12"/>
                    <a:pt x="22" y="12"/>
                  </a:cubicBezTo>
                  <a:cubicBezTo>
                    <a:pt x="17" y="12"/>
                    <a:pt x="16" y="17"/>
                    <a:pt x="16" y="18"/>
                  </a:cubicBezTo>
                  <a:cubicBezTo>
                    <a:pt x="16" y="19"/>
                    <a:pt x="15" y="20"/>
                    <a:pt x="14" y="20"/>
                  </a:cubicBezTo>
                  <a:cubicBezTo>
                    <a:pt x="13" y="20"/>
                    <a:pt x="12" y="19"/>
                    <a:pt x="12" y="18"/>
                  </a:cubicBezTo>
                  <a:cubicBezTo>
                    <a:pt x="12" y="15"/>
                    <a:pt x="15" y="8"/>
                    <a:pt x="22" y="8"/>
                  </a:cubicBezTo>
                  <a:cubicBezTo>
                    <a:pt x="29" y="8"/>
                    <a:pt x="34" y="13"/>
                    <a:pt x="35" y="18"/>
                  </a:cubicBezTo>
                  <a:cubicBezTo>
                    <a:pt x="61" y="18"/>
                    <a:pt x="61" y="18"/>
                    <a:pt x="61" y="18"/>
                  </a:cubicBezTo>
                  <a:cubicBezTo>
                    <a:pt x="62" y="13"/>
                    <a:pt x="67" y="8"/>
                    <a:pt x="74" y="8"/>
                  </a:cubicBezTo>
                  <a:cubicBezTo>
                    <a:pt x="81" y="8"/>
                    <a:pt x="84" y="15"/>
                    <a:pt x="84" y="18"/>
                  </a:cubicBezTo>
                  <a:cubicBezTo>
                    <a:pt x="84" y="19"/>
                    <a:pt x="83" y="20"/>
                    <a:pt x="82" y="20"/>
                  </a:cubicBezTo>
                  <a:cubicBezTo>
                    <a:pt x="81" y="20"/>
                    <a:pt x="80" y="19"/>
                    <a:pt x="80" y="18"/>
                  </a:cubicBezTo>
                  <a:cubicBezTo>
                    <a:pt x="80" y="17"/>
                    <a:pt x="79" y="12"/>
                    <a:pt x="74" y="12"/>
                  </a:cubicBezTo>
                  <a:cubicBezTo>
                    <a:pt x="67" y="12"/>
                    <a:pt x="64" y="18"/>
                    <a:pt x="64" y="22"/>
                  </a:cubicBezTo>
                  <a:cubicBezTo>
                    <a:pt x="64" y="29"/>
                    <a:pt x="71" y="36"/>
                    <a:pt x="78" y="36"/>
                  </a:cubicBezTo>
                  <a:cubicBezTo>
                    <a:pt x="87" y="36"/>
                    <a:pt x="96" y="28"/>
                    <a:pt x="96" y="18"/>
                  </a:cubicBezTo>
                  <a:cubicBezTo>
                    <a:pt x="96" y="8"/>
                    <a:pt x="88" y="0"/>
                    <a:pt x="78"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2" name="Google Shape;362;p10"/>
            <p:cNvSpPr/>
            <p:nvPr/>
          </p:nvSpPr>
          <p:spPr>
            <a:xfrm>
              <a:off x="5661025" y="3384550"/>
              <a:ext cx="58738" cy="225425"/>
            </a:xfrm>
            <a:custGeom>
              <a:rect b="b" l="l" r="r" t="t"/>
              <a:pathLst>
                <a:path extrusionOk="0" h="60" w="16">
                  <a:moveTo>
                    <a:pt x="14" y="0"/>
                  </a:moveTo>
                  <a:cubicBezTo>
                    <a:pt x="2" y="0"/>
                    <a:pt x="2" y="0"/>
                    <a:pt x="2" y="0"/>
                  </a:cubicBezTo>
                  <a:cubicBezTo>
                    <a:pt x="1" y="0"/>
                    <a:pt x="0" y="1"/>
                    <a:pt x="0" y="2"/>
                  </a:cubicBezTo>
                  <a:cubicBezTo>
                    <a:pt x="0" y="58"/>
                    <a:pt x="0" y="58"/>
                    <a:pt x="0" y="58"/>
                  </a:cubicBezTo>
                  <a:cubicBezTo>
                    <a:pt x="0" y="59"/>
                    <a:pt x="1" y="60"/>
                    <a:pt x="2" y="60"/>
                  </a:cubicBezTo>
                  <a:cubicBezTo>
                    <a:pt x="14" y="60"/>
                    <a:pt x="14" y="60"/>
                    <a:pt x="14" y="60"/>
                  </a:cubicBezTo>
                  <a:cubicBezTo>
                    <a:pt x="15" y="60"/>
                    <a:pt x="16" y="59"/>
                    <a:pt x="16" y="58"/>
                  </a:cubicBezTo>
                  <a:cubicBezTo>
                    <a:pt x="16" y="2"/>
                    <a:pt x="16" y="2"/>
                    <a:pt x="16" y="2"/>
                  </a:cubicBezTo>
                  <a:cubicBezTo>
                    <a:pt x="16" y="1"/>
                    <a:pt x="15" y="0"/>
                    <a:pt x="1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3" name="Google Shape;363;p10"/>
            <p:cNvSpPr/>
            <p:nvPr/>
          </p:nvSpPr>
          <p:spPr>
            <a:xfrm>
              <a:off x="5749925" y="3384550"/>
              <a:ext cx="60325" cy="225425"/>
            </a:xfrm>
            <a:custGeom>
              <a:rect b="b" l="l" r="r" t="t"/>
              <a:pathLst>
                <a:path extrusionOk="0" h="60" w="16">
                  <a:moveTo>
                    <a:pt x="14" y="0"/>
                  </a:moveTo>
                  <a:cubicBezTo>
                    <a:pt x="2" y="0"/>
                    <a:pt x="2" y="0"/>
                    <a:pt x="2" y="0"/>
                  </a:cubicBezTo>
                  <a:cubicBezTo>
                    <a:pt x="1" y="0"/>
                    <a:pt x="0" y="1"/>
                    <a:pt x="0" y="2"/>
                  </a:cubicBezTo>
                  <a:cubicBezTo>
                    <a:pt x="0" y="58"/>
                    <a:pt x="0" y="58"/>
                    <a:pt x="0" y="58"/>
                  </a:cubicBezTo>
                  <a:cubicBezTo>
                    <a:pt x="0" y="59"/>
                    <a:pt x="1" y="60"/>
                    <a:pt x="2" y="60"/>
                  </a:cubicBezTo>
                  <a:cubicBezTo>
                    <a:pt x="14" y="60"/>
                    <a:pt x="14" y="60"/>
                    <a:pt x="14" y="60"/>
                  </a:cubicBezTo>
                  <a:cubicBezTo>
                    <a:pt x="15" y="60"/>
                    <a:pt x="16" y="59"/>
                    <a:pt x="16" y="58"/>
                  </a:cubicBezTo>
                  <a:cubicBezTo>
                    <a:pt x="16" y="2"/>
                    <a:pt x="16" y="2"/>
                    <a:pt x="16" y="2"/>
                  </a:cubicBezTo>
                  <a:cubicBezTo>
                    <a:pt x="16" y="1"/>
                    <a:pt x="15" y="0"/>
                    <a:pt x="1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64" name="Google Shape;364;p10"/>
            <p:cNvSpPr/>
            <p:nvPr/>
          </p:nvSpPr>
          <p:spPr>
            <a:xfrm>
              <a:off x="5675313" y="3324225"/>
              <a:ext cx="120650" cy="44450"/>
            </a:xfrm>
            <a:custGeom>
              <a:rect b="b" l="l" r="r" t="t"/>
              <a:pathLst>
                <a:path extrusionOk="0" h="12" w="32">
                  <a:moveTo>
                    <a:pt x="32" y="12"/>
                  </a:moveTo>
                  <a:cubicBezTo>
                    <a:pt x="29" y="9"/>
                    <a:pt x="28" y="6"/>
                    <a:pt x="28" y="2"/>
                  </a:cubicBezTo>
                  <a:cubicBezTo>
                    <a:pt x="28" y="1"/>
                    <a:pt x="28" y="1"/>
                    <a:pt x="28" y="0"/>
                  </a:cubicBezTo>
                  <a:cubicBezTo>
                    <a:pt x="4" y="0"/>
                    <a:pt x="4" y="0"/>
                    <a:pt x="4" y="0"/>
                  </a:cubicBezTo>
                  <a:cubicBezTo>
                    <a:pt x="4" y="1"/>
                    <a:pt x="4" y="1"/>
                    <a:pt x="4" y="2"/>
                  </a:cubicBezTo>
                  <a:cubicBezTo>
                    <a:pt x="4" y="6"/>
                    <a:pt x="3" y="9"/>
                    <a:pt x="0" y="12"/>
                  </a:cubicBezTo>
                  <a:lnTo>
                    <a:pt x="32" y="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pic>
        <p:nvPicPr>
          <p:cNvPr id="365" name="Google Shape;365;p10"/>
          <p:cNvPicPr preferRelativeResize="0"/>
          <p:nvPr/>
        </p:nvPicPr>
        <p:blipFill rotWithShape="1">
          <a:blip r:embed="rId4">
            <a:alphaModFix/>
          </a:blip>
          <a:srcRect b="24420" l="0" r="0" t="0"/>
          <a:stretch/>
        </p:blipFill>
        <p:spPr>
          <a:xfrm>
            <a:off x="7537103" y="228040"/>
            <a:ext cx="1223656" cy="749113"/>
          </a:xfrm>
          <a:prstGeom prst="rect">
            <a:avLst/>
          </a:prstGeom>
          <a:noFill/>
          <a:ln>
            <a:noFill/>
          </a:ln>
        </p:spPr>
      </p:pic>
      <p:cxnSp>
        <p:nvCxnSpPr>
          <p:cNvPr id="366" name="Google Shape;366;p10"/>
          <p:cNvCxnSpPr/>
          <p:nvPr/>
        </p:nvCxnSpPr>
        <p:spPr>
          <a:xfrm>
            <a:off x="3542094" y="3356937"/>
            <a:ext cx="0" cy="2787656"/>
          </a:xfrm>
          <a:prstGeom prst="straightConnector1">
            <a:avLst/>
          </a:prstGeom>
          <a:noFill/>
          <a:ln cap="flat" cmpd="sng" w="9525">
            <a:solidFill>
              <a:schemeClr val="lt2"/>
            </a:solidFill>
            <a:prstDash val="solid"/>
            <a:miter lim="800000"/>
            <a:headEnd len="sm" w="sm" type="none"/>
            <a:tailEnd len="sm" w="sm" type="none"/>
          </a:ln>
        </p:spPr>
      </p:cxnSp>
      <p:cxnSp>
        <p:nvCxnSpPr>
          <p:cNvPr id="367" name="Google Shape;367;p10"/>
          <p:cNvCxnSpPr/>
          <p:nvPr/>
        </p:nvCxnSpPr>
        <p:spPr>
          <a:xfrm>
            <a:off x="6011920" y="3320069"/>
            <a:ext cx="0" cy="2787656"/>
          </a:xfrm>
          <a:prstGeom prst="straightConnector1">
            <a:avLst/>
          </a:prstGeom>
          <a:noFill/>
          <a:ln cap="flat" cmpd="sng" w="9525">
            <a:solidFill>
              <a:schemeClr val="lt2"/>
            </a:solidFill>
            <a:prstDash val="solid"/>
            <a:miter lim="800000"/>
            <a:headEnd len="sm" w="sm" type="none"/>
            <a:tailEnd len="sm" w="sm" type="none"/>
          </a:ln>
        </p:spPr>
      </p:cxnSp>
      <p:cxnSp>
        <p:nvCxnSpPr>
          <p:cNvPr id="368" name="Google Shape;368;p10"/>
          <p:cNvCxnSpPr/>
          <p:nvPr/>
        </p:nvCxnSpPr>
        <p:spPr>
          <a:xfrm>
            <a:off x="161450" y="4657608"/>
            <a:ext cx="8083117" cy="0"/>
          </a:xfrm>
          <a:prstGeom prst="straightConnector1">
            <a:avLst/>
          </a:prstGeom>
          <a:noFill/>
          <a:ln cap="flat" cmpd="sng" w="9525">
            <a:solidFill>
              <a:schemeClr val="lt2"/>
            </a:solidFill>
            <a:prstDash val="solid"/>
            <a:miter lim="800000"/>
            <a:headEnd len="sm" w="sm" type="none"/>
            <a:tailEnd len="sm" w="sm" type="none"/>
          </a:ln>
        </p:spPr>
      </p:cxnSp>
      <p:sp>
        <p:nvSpPr>
          <p:cNvPr id="369" name="Google Shape;369;p10"/>
          <p:cNvSpPr/>
          <p:nvPr/>
        </p:nvSpPr>
        <p:spPr>
          <a:xfrm>
            <a:off x="6208864" y="4707911"/>
            <a:ext cx="308123" cy="377020"/>
          </a:xfrm>
          <a:prstGeom prst="rect">
            <a:avLst/>
          </a:prstGeom>
          <a:solidFill>
            <a:srgbClr val="C9E6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70" name="Google Shape;370;p10"/>
          <p:cNvSpPr/>
          <p:nvPr/>
        </p:nvSpPr>
        <p:spPr>
          <a:xfrm>
            <a:off x="3803853" y="4778404"/>
            <a:ext cx="308123" cy="339760"/>
          </a:xfrm>
          <a:prstGeom prst="rect">
            <a:avLst/>
          </a:prstGeom>
          <a:solidFill>
            <a:srgbClr val="C9E6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71" name="Google Shape;371;p10"/>
          <p:cNvSpPr/>
          <p:nvPr/>
        </p:nvSpPr>
        <p:spPr>
          <a:xfrm>
            <a:off x="3865680" y="4853119"/>
            <a:ext cx="211340" cy="208969"/>
          </a:xfrm>
          <a:custGeom>
            <a:rect b="b" l="l" r="r" t="t"/>
            <a:pathLst>
              <a:path extrusionOk="0" h="96" w="96">
                <a:moveTo>
                  <a:pt x="95" y="92"/>
                </a:moveTo>
                <a:cubicBezTo>
                  <a:pt x="81" y="78"/>
                  <a:pt x="81" y="78"/>
                  <a:pt x="81" y="78"/>
                </a:cubicBezTo>
                <a:cubicBezTo>
                  <a:pt x="75" y="83"/>
                  <a:pt x="75" y="83"/>
                  <a:pt x="75" y="83"/>
                </a:cubicBezTo>
                <a:cubicBezTo>
                  <a:pt x="75" y="84"/>
                  <a:pt x="74" y="84"/>
                  <a:pt x="74" y="84"/>
                </a:cubicBezTo>
                <a:cubicBezTo>
                  <a:pt x="73" y="84"/>
                  <a:pt x="73" y="84"/>
                  <a:pt x="73" y="83"/>
                </a:cubicBezTo>
                <a:cubicBezTo>
                  <a:pt x="72" y="83"/>
                  <a:pt x="72" y="81"/>
                  <a:pt x="73" y="81"/>
                </a:cubicBezTo>
                <a:cubicBezTo>
                  <a:pt x="78" y="75"/>
                  <a:pt x="78" y="75"/>
                  <a:pt x="78" y="75"/>
                </a:cubicBezTo>
                <a:cubicBezTo>
                  <a:pt x="71" y="68"/>
                  <a:pt x="71" y="68"/>
                  <a:pt x="71" y="68"/>
                </a:cubicBezTo>
                <a:cubicBezTo>
                  <a:pt x="65" y="73"/>
                  <a:pt x="65" y="73"/>
                  <a:pt x="65" y="73"/>
                </a:cubicBezTo>
                <a:cubicBezTo>
                  <a:pt x="65" y="74"/>
                  <a:pt x="64" y="74"/>
                  <a:pt x="64" y="74"/>
                </a:cubicBezTo>
                <a:cubicBezTo>
                  <a:pt x="63" y="74"/>
                  <a:pt x="63" y="74"/>
                  <a:pt x="63" y="73"/>
                </a:cubicBezTo>
                <a:cubicBezTo>
                  <a:pt x="62" y="73"/>
                  <a:pt x="62" y="71"/>
                  <a:pt x="63" y="71"/>
                </a:cubicBezTo>
                <a:cubicBezTo>
                  <a:pt x="68" y="65"/>
                  <a:pt x="68" y="65"/>
                  <a:pt x="68" y="65"/>
                </a:cubicBezTo>
                <a:cubicBezTo>
                  <a:pt x="61" y="58"/>
                  <a:pt x="61" y="58"/>
                  <a:pt x="61" y="58"/>
                </a:cubicBezTo>
                <a:cubicBezTo>
                  <a:pt x="55" y="63"/>
                  <a:pt x="55" y="63"/>
                  <a:pt x="55" y="63"/>
                </a:cubicBezTo>
                <a:cubicBezTo>
                  <a:pt x="55" y="64"/>
                  <a:pt x="54" y="64"/>
                  <a:pt x="54" y="64"/>
                </a:cubicBezTo>
                <a:cubicBezTo>
                  <a:pt x="53" y="64"/>
                  <a:pt x="53" y="64"/>
                  <a:pt x="53" y="63"/>
                </a:cubicBezTo>
                <a:cubicBezTo>
                  <a:pt x="52" y="63"/>
                  <a:pt x="52" y="61"/>
                  <a:pt x="53" y="61"/>
                </a:cubicBezTo>
                <a:cubicBezTo>
                  <a:pt x="58" y="55"/>
                  <a:pt x="58" y="55"/>
                  <a:pt x="58" y="55"/>
                </a:cubicBezTo>
                <a:cubicBezTo>
                  <a:pt x="51" y="48"/>
                  <a:pt x="51" y="48"/>
                  <a:pt x="51" y="48"/>
                </a:cubicBezTo>
                <a:cubicBezTo>
                  <a:pt x="45" y="53"/>
                  <a:pt x="45" y="53"/>
                  <a:pt x="45" y="53"/>
                </a:cubicBezTo>
                <a:cubicBezTo>
                  <a:pt x="45" y="54"/>
                  <a:pt x="44" y="54"/>
                  <a:pt x="44" y="54"/>
                </a:cubicBezTo>
                <a:cubicBezTo>
                  <a:pt x="43" y="54"/>
                  <a:pt x="43" y="54"/>
                  <a:pt x="43" y="53"/>
                </a:cubicBezTo>
                <a:cubicBezTo>
                  <a:pt x="42" y="53"/>
                  <a:pt x="42" y="51"/>
                  <a:pt x="43" y="51"/>
                </a:cubicBezTo>
                <a:cubicBezTo>
                  <a:pt x="48" y="45"/>
                  <a:pt x="48" y="45"/>
                  <a:pt x="48" y="45"/>
                </a:cubicBezTo>
                <a:cubicBezTo>
                  <a:pt x="41" y="38"/>
                  <a:pt x="41" y="38"/>
                  <a:pt x="41" y="38"/>
                </a:cubicBezTo>
                <a:cubicBezTo>
                  <a:pt x="35" y="43"/>
                  <a:pt x="35" y="43"/>
                  <a:pt x="35" y="43"/>
                </a:cubicBezTo>
                <a:cubicBezTo>
                  <a:pt x="35" y="44"/>
                  <a:pt x="34" y="44"/>
                  <a:pt x="34" y="44"/>
                </a:cubicBezTo>
                <a:cubicBezTo>
                  <a:pt x="33" y="44"/>
                  <a:pt x="33" y="44"/>
                  <a:pt x="33" y="43"/>
                </a:cubicBezTo>
                <a:cubicBezTo>
                  <a:pt x="32" y="43"/>
                  <a:pt x="32" y="41"/>
                  <a:pt x="33" y="41"/>
                </a:cubicBezTo>
                <a:cubicBezTo>
                  <a:pt x="38" y="35"/>
                  <a:pt x="38" y="35"/>
                  <a:pt x="38" y="35"/>
                </a:cubicBezTo>
                <a:cubicBezTo>
                  <a:pt x="31" y="28"/>
                  <a:pt x="31" y="28"/>
                  <a:pt x="31" y="28"/>
                </a:cubicBezTo>
                <a:cubicBezTo>
                  <a:pt x="25" y="33"/>
                  <a:pt x="25" y="33"/>
                  <a:pt x="25" y="33"/>
                </a:cubicBezTo>
                <a:cubicBezTo>
                  <a:pt x="25" y="34"/>
                  <a:pt x="24" y="34"/>
                  <a:pt x="24" y="34"/>
                </a:cubicBezTo>
                <a:cubicBezTo>
                  <a:pt x="23" y="34"/>
                  <a:pt x="23" y="34"/>
                  <a:pt x="23" y="33"/>
                </a:cubicBezTo>
                <a:cubicBezTo>
                  <a:pt x="22" y="33"/>
                  <a:pt x="22" y="31"/>
                  <a:pt x="23" y="31"/>
                </a:cubicBezTo>
                <a:cubicBezTo>
                  <a:pt x="28" y="25"/>
                  <a:pt x="28" y="25"/>
                  <a:pt x="28" y="25"/>
                </a:cubicBezTo>
                <a:cubicBezTo>
                  <a:pt x="21" y="18"/>
                  <a:pt x="21" y="18"/>
                  <a:pt x="21" y="18"/>
                </a:cubicBezTo>
                <a:cubicBezTo>
                  <a:pt x="15" y="23"/>
                  <a:pt x="15" y="23"/>
                  <a:pt x="15" y="23"/>
                </a:cubicBezTo>
                <a:cubicBezTo>
                  <a:pt x="15" y="24"/>
                  <a:pt x="14" y="24"/>
                  <a:pt x="14" y="24"/>
                </a:cubicBezTo>
                <a:cubicBezTo>
                  <a:pt x="13" y="24"/>
                  <a:pt x="13" y="24"/>
                  <a:pt x="13" y="23"/>
                </a:cubicBezTo>
                <a:cubicBezTo>
                  <a:pt x="12" y="23"/>
                  <a:pt x="12" y="21"/>
                  <a:pt x="13" y="21"/>
                </a:cubicBezTo>
                <a:cubicBezTo>
                  <a:pt x="18" y="15"/>
                  <a:pt x="18" y="15"/>
                  <a:pt x="18" y="15"/>
                </a:cubicBezTo>
                <a:cubicBezTo>
                  <a:pt x="3" y="1"/>
                  <a:pt x="3" y="1"/>
                  <a:pt x="3" y="1"/>
                </a:cubicBezTo>
                <a:cubicBezTo>
                  <a:pt x="3" y="0"/>
                  <a:pt x="2" y="0"/>
                  <a:pt x="1" y="0"/>
                </a:cubicBezTo>
                <a:cubicBezTo>
                  <a:pt x="0" y="0"/>
                  <a:pt x="0" y="1"/>
                  <a:pt x="0" y="2"/>
                </a:cubicBezTo>
                <a:cubicBezTo>
                  <a:pt x="0" y="94"/>
                  <a:pt x="0" y="94"/>
                  <a:pt x="0" y="94"/>
                </a:cubicBezTo>
                <a:cubicBezTo>
                  <a:pt x="0" y="95"/>
                  <a:pt x="1" y="96"/>
                  <a:pt x="2" y="96"/>
                </a:cubicBezTo>
                <a:cubicBezTo>
                  <a:pt x="94" y="96"/>
                  <a:pt x="94" y="96"/>
                  <a:pt x="94" y="96"/>
                </a:cubicBezTo>
                <a:cubicBezTo>
                  <a:pt x="94" y="96"/>
                  <a:pt x="94" y="96"/>
                  <a:pt x="94" y="96"/>
                </a:cubicBezTo>
                <a:cubicBezTo>
                  <a:pt x="95" y="96"/>
                  <a:pt x="96" y="95"/>
                  <a:pt x="96" y="94"/>
                </a:cubicBezTo>
                <a:cubicBezTo>
                  <a:pt x="96" y="93"/>
                  <a:pt x="96" y="93"/>
                  <a:pt x="95" y="92"/>
                </a:cubicBezTo>
                <a:close/>
                <a:moveTo>
                  <a:pt x="16" y="80"/>
                </a:moveTo>
                <a:cubicBezTo>
                  <a:pt x="16" y="45"/>
                  <a:pt x="16" y="45"/>
                  <a:pt x="16" y="45"/>
                </a:cubicBezTo>
                <a:cubicBezTo>
                  <a:pt x="51" y="80"/>
                  <a:pt x="51" y="80"/>
                  <a:pt x="51" y="80"/>
                </a:cubicBezTo>
                <a:lnTo>
                  <a:pt x="16" y="80"/>
                </a:lnTo>
                <a:close/>
              </a:path>
            </a:pathLst>
          </a:custGeom>
          <a:solidFill>
            <a:srgbClr val="5A92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2" name="Google Shape;372;p10"/>
          <p:cNvSpPr/>
          <p:nvPr/>
        </p:nvSpPr>
        <p:spPr>
          <a:xfrm>
            <a:off x="6264604" y="4770566"/>
            <a:ext cx="211340" cy="208969"/>
          </a:xfrm>
          <a:custGeom>
            <a:rect b="b" l="l" r="r" t="t"/>
            <a:pathLst>
              <a:path extrusionOk="0" h="96" w="96">
                <a:moveTo>
                  <a:pt x="95" y="92"/>
                </a:moveTo>
                <a:cubicBezTo>
                  <a:pt x="81" y="78"/>
                  <a:pt x="81" y="78"/>
                  <a:pt x="81" y="78"/>
                </a:cubicBezTo>
                <a:cubicBezTo>
                  <a:pt x="75" y="83"/>
                  <a:pt x="75" y="83"/>
                  <a:pt x="75" y="83"/>
                </a:cubicBezTo>
                <a:cubicBezTo>
                  <a:pt x="75" y="84"/>
                  <a:pt x="74" y="84"/>
                  <a:pt x="74" y="84"/>
                </a:cubicBezTo>
                <a:cubicBezTo>
                  <a:pt x="73" y="84"/>
                  <a:pt x="73" y="84"/>
                  <a:pt x="73" y="83"/>
                </a:cubicBezTo>
                <a:cubicBezTo>
                  <a:pt x="72" y="83"/>
                  <a:pt x="72" y="81"/>
                  <a:pt x="73" y="81"/>
                </a:cubicBezTo>
                <a:cubicBezTo>
                  <a:pt x="78" y="75"/>
                  <a:pt x="78" y="75"/>
                  <a:pt x="78" y="75"/>
                </a:cubicBezTo>
                <a:cubicBezTo>
                  <a:pt x="71" y="68"/>
                  <a:pt x="71" y="68"/>
                  <a:pt x="71" y="68"/>
                </a:cubicBezTo>
                <a:cubicBezTo>
                  <a:pt x="65" y="73"/>
                  <a:pt x="65" y="73"/>
                  <a:pt x="65" y="73"/>
                </a:cubicBezTo>
                <a:cubicBezTo>
                  <a:pt x="65" y="74"/>
                  <a:pt x="64" y="74"/>
                  <a:pt x="64" y="74"/>
                </a:cubicBezTo>
                <a:cubicBezTo>
                  <a:pt x="63" y="74"/>
                  <a:pt x="63" y="74"/>
                  <a:pt x="63" y="73"/>
                </a:cubicBezTo>
                <a:cubicBezTo>
                  <a:pt x="62" y="73"/>
                  <a:pt x="62" y="71"/>
                  <a:pt x="63" y="71"/>
                </a:cubicBezTo>
                <a:cubicBezTo>
                  <a:pt x="68" y="65"/>
                  <a:pt x="68" y="65"/>
                  <a:pt x="68" y="65"/>
                </a:cubicBezTo>
                <a:cubicBezTo>
                  <a:pt x="61" y="58"/>
                  <a:pt x="61" y="58"/>
                  <a:pt x="61" y="58"/>
                </a:cubicBezTo>
                <a:cubicBezTo>
                  <a:pt x="55" y="63"/>
                  <a:pt x="55" y="63"/>
                  <a:pt x="55" y="63"/>
                </a:cubicBezTo>
                <a:cubicBezTo>
                  <a:pt x="55" y="64"/>
                  <a:pt x="54" y="64"/>
                  <a:pt x="54" y="64"/>
                </a:cubicBezTo>
                <a:cubicBezTo>
                  <a:pt x="53" y="64"/>
                  <a:pt x="53" y="64"/>
                  <a:pt x="53" y="63"/>
                </a:cubicBezTo>
                <a:cubicBezTo>
                  <a:pt x="52" y="63"/>
                  <a:pt x="52" y="61"/>
                  <a:pt x="53" y="61"/>
                </a:cubicBezTo>
                <a:cubicBezTo>
                  <a:pt x="58" y="55"/>
                  <a:pt x="58" y="55"/>
                  <a:pt x="58" y="55"/>
                </a:cubicBezTo>
                <a:cubicBezTo>
                  <a:pt x="51" y="48"/>
                  <a:pt x="51" y="48"/>
                  <a:pt x="51" y="48"/>
                </a:cubicBezTo>
                <a:cubicBezTo>
                  <a:pt x="45" y="53"/>
                  <a:pt x="45" y="53"/>
                  <a:pt x="45" y="53"/>
                </a:cubicBezTo>
                <a:cubicBezTo>
                  <a:pt x="45" y="54"/>
                  <a:pt x="44" y="54"/>
                  <a:pt x="44" y="54"/>
                </a:cubicBezTo>
                <a:cubicBezTo>
                  <a:pt x="43" y="54"/>
                  <a:pt x="43" y="54"/>
                  <a:pt x="43" y="53"/>
                </a:cubicBezTo>
                <a:cubicBezTo>
                  <a:pt x="42" y="53"/>
                  <a:pt x="42" y="51"/>
                  <a:pt x="43" y="51"/>
                </a:cubicBezTo>
                <a:cubicBezTo>
                  <a:pt x="48" y="45"/>
                  <a:pt x="48" y="45"/>
                  <a:pt x="48" y="45"/>
                </a:cubicBezTo>
                <a:cubicBezTo>
                  <a:pt x="41" y="38"/>
                  <a:pt x="41" y="38"/>
                  <a:pt x="41" y="38"/>
                </a:cubicBezTo>
                <a:cubicBezTo>
                  <a:pt x="35" y="43"/>
                  <a:pt x="35" y="43"/>
                  <a:pt x="35" y="43"/>
                </a:cubicBezTo>
                <a:cubicBezTo>
                  <a:pt x="35" y="44"/>
                  <a:pt x="34" y="44"/>
                  <a:pt x="34" y="44"/>
                </a:cubicBezTo>
                <a:cubicBezTo>
                  <a:pt x="33" y="44"/>
                  <a:pt x="33" y="44"/>
                  <a:pt x="33" y="43"/>
                </a:cubicBezTo>
                <a:cubicBezTo>
                  <a:pt x="32" y="43"/>
                  <a:pt x="32" y="41"/>
                  <a:pt x="33" y="41"/>
                </a:cubicBezTo>
                <a:cubicBezTo>
                  <a:pt x="38" y="35"/>
                  <a:pt x="38" y="35"/>
                  <a:pt x="38" y="35"/>
                </a:cubicBezTo>
                <a:cubicBezTo>
                  <a:pt x="31" y="28"/>
                  <a:pt x="31" y="28"/>
                  <a:pt x="31" y="28"/>
                </a:cubicBezTo>
                <a:cubicBezTo>
                  <a:pt x="25" y="33"/>
                  <a:pt x="25" y="33"/>
                  <a:pt x="25" y="33"/>
                </a:cubicBezTo>
                <a:cubicBezTo>
                  <a:pt x="25" y="34"/>
                  <a:pt x="24" y="34"/>
                  <a:pt x="24" y="34"/>
                </a:cubicBezTo>
                <a:cubicBezTo>
                  <a:pt x="23" y="34"/>
                  <a:pt x="23" y="34"/>
                  <a:pt x="23" y="33"/>
                </a:cubicBezTo>
                <a:cubicBezTo>
                  <a:pt x="22" y="33"/>
                  <a:pt x="22" y="31"/>
                  <a:pt x="23" y="31"/>
                </a:cubicBezTo>
                <a:cubicBezTo>
                  <a:pt x="28" y="25"/>
                  <a:pt x="28" y="25"/>
                  <a:pt x="28" y="25"/>
                </a:cubicBezTo>
                <a:cubicBezTo>
                  <a:pt x="21" y="18"/>
                  <a:pt x="21" y="18"/>
                  <a:pt x="21" y="18"/>
                </a:cubicBezTo>
                <a:cubicBezTo>
                  <a:pt x="15" y="23"/>
                  <a:pt x="15" y="23"/>
                  <a:pt x="15" y="23"/>
                </a:cubicBezTo>
                <a:cubicBezTo>
                  <a:pt x="15" y="24"/>
                  <a:pt x="14" y="24"/>
                  <a:pt x="14" y="24"/>
                </a:cubicBezTo>
                <a:cubicBezTo>
                  <a:pt x="13" y="24"/>
                  <a:pt x="13" y="24"/>
                  <a:pt x="13" y="23"/>
                </a:cubicBezTo>
                <a:cubicBezTo>
                  <a:pt x="12" y="23"/>
                  <a:pt x="12" y="21"/>
                  <a:pt x="13" y="21"/>
                </a:cubicBezTo>
                <a:cubicBezTo>
                  <a:pt x="18" y="15"/>
                  <a:pt x="18" y="15"/>
                  <a:pt x="18" y="15"/>
                </a:cubicBezTo>
                <a:cubicBezTo>
                  <a:pt x="3" y="1"/>
                  <a:pt x="3" y="1"/>
                  <a:pt x="3" y="1"/>
                </a:cubicBezTo>
                <a:cubicBezTo>
                  <a:pt x="3" y="0"/>
                  <a:pt x="2" y="0"/>
                  <a:pt x="1" y="0"/>
                </a:cubicBezTo>
                <a:cubicBezTo>
                  <a:pt x="0" y="0"/>
                  <a:pt x="0" y="1"/>
                  <a:pt x="0" y="2"/>
                </a:cubicBezTo>
                <a:cubicBezTo>
                  <a:pt x="0" y="94"/>
                  <a:pt x="0" y="94"/>
                  <a:pt x="0" y="94"/>
                </a:cubicBezTo>
                <a:cubicBezTo>
                  <a:pt x="0" y="95"/>
                  <a:pt x="1" y="96"/>
                  <a:pt x="2" y="96"/>
                </a:cubicBezTo>
                <a:cubicBezTo>
                  <a:pt x="94" y="96"/>
                  <a:pt x="94" y="96"/>
                  <a:pt x="94" y="96"/>
                </a:cubicBezTo>
                <a:cubicBezTo>
                  <a:pt x="94" y="96"/>
                  <a:pt x="94" y="96"/>
                  <a:pt x="94" y="96"/>
                </a:cubicBezTo>
                <a:cubicBezTo>
                  <a:pt x="95" y="96"/>
                  <a:pt x="96" y="95"/>
                  <a:pt x="96" y="94"/>
                </a:cubicBezTo>
                <a:cubicBezTo>
                  <a:pt x="96" y="93"/>
                  <a:pt x="96" y="93"/>
                  <a:pt x="95" y="92"/>
                </a:cubicBezTo>
                <a:close/>
                <a:moveTo>
                  <a:pt x="16" y="80"/>
                </a:moveTo>
                <a:cubicBezTo>
                  <a:pt x="16" y="45"/>
                  <a:pt x="16" y="45"/>
                  <a:pt x="16" y="45"/>
                </a:cubicBezTo>
                <a:cubicBezTo>
                  <a:pt x="51" y="80"/>
                  <a:pt x="51" y="80"/>
                  <a:pt x="51" y="80"/>
                </a:cubicBezTo>
                <a:lnTo>
                  <a:pt x="16" y="80"/>
                </a:lnTo>
                <a:close/>
              </a:path>
            </a:pathLst>
          </a:custGeom>
          <a:solidFill>
            <a:srgbClr val="5A923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73" name="Google Shape;373;p10"/>
          <p:cNvSpPr/>
          <p:nvPr/>
        </p:nvSpPr>
        <p:spPr>
          <a:xfrm>
            <a:off x="674622" y="5238959"/>
            <a:ext cx="2264292" cy="64633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Metrics:</a:t>
            </a:r>
            <a:endParaRPr/>
          </a:p>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More clients served</a:t>
            </a:r>
            <a:endParaRPr/>
          </a:p>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Changes in key indicators – attendance, achievement gap reduction, behavior</a:t>
            </a:r>
            <a:endParaRPr/>
          </a:p>
        </p:txBody>
      </p:sp>
      <p:sp>
        <p:nvSpPr>
          <p:cNvPr id="374" name="Google Shape;374;p10"/>
          <p:cNvSpPr/>
          <p:nvPr/>
        </p:nvSpPr>
        <p:spPr>
          <a:xfrm>
            <a:off x="3803853" y="5267495"/>
            <a:ext cx="1661129" cy="3231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Metrics:</a:t>
            </a:r>
            <a:endParaRPr/>
          </a:p>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Graduation rates</a:t>
            </a:r>
            <a:endParaRPr/>
          </a:p>
        </p:txBody>
      </p:sp>
      <p:sp>
        <p:nvSpPr>
          <p:cNvPr id="375" name="Google Shape;375;p10"/>
          <p:cNvSpPr/>
          <p:nvPr/>
        </p:nvSpPr>
        <p:spPr>
          <a:xfrm>
            <a:off x="6189789" y="5238959"/>
            <a:ext cx="1661129" cy="3231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Metrics:</a:t>
            </a:r>
            <a:endParaRPr/>
          </a:p>
          <a:p>
            <a:pPr indent="0" lvl="0" marL="0" marR="0" rtl="0" algn="l">
              <a:spcBef>
                <a:spcPts val="0"/>
              </a:spcBef>
              <a:spcAft>
                <a:spcPts val="0"/>
              </a:spcAft>
              <a:buNone/>
            </a:pPr>
            <a:r>
              <a:rPr lang="en-US" sz="1050">
                <a:solidFill>
                  <a:schemeClr val="dk1"/>
                </a:solidFill>
                <a:latin typeface="Quattrocento Sans"/>
                <a:ea typeface="Quattrocento Sans"/>
                <a:cs typeface="Quattrocento Sans"/>
                <a:sym typeface="Quattrocento Sans"/>
              </a:rPr>
              <a:t>Public and private funding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1"/>
          <p:cNvSpPr/>
          <p:nvPr/>
        </p:nvSpPr>
        <p:spPr>
          <a:xfrm>
            <a:off x="3182691" y="2871072"/>
            <a:ext cx="826549" cy="2124221"/>
          </a:xfrm>
          <a:custGeom>
            <a:rect b="b" l="l" r="r" t="t"/>
            <a:pathLst>
              <a:path extrusionOk="0" h="894" w="348">
                <a:moveTo>
                  <a:pt x="50" y="226"/>
                </a:moveTo>
                <a:cubicBezTo>
                  <a:pt x="50" y="152"/>
                  <a:pt x="60" y="81"/>
                  <a:pt x="78" y="13"/>
                </a:cubicBezTo>
                <a:cubicBezTo>
                  <a:pt x="74" y="14"/>
                  <a:pt x="69" y="15"/>
                  <a:pt x="64" y="15"/>
                </a:cubicBezTo>
                <a:cubicBezTo>
                  <a:pt x="51" y="15"/>
                  <a:pt x="39" y="9"/>
                  <a:pt x="31" y="0"/>
                </a:cubicBezTo>
                <a:cubicBezTo>
                  <a:pt x="11" y="72"/>
                  <a:pt x="0" y="148"/>
                  <a:pt x="0" y="226"/>
                </a:cubicBezTo>
                <a:cubicBezTo>
                  <a:pt x="0" y="496"/>
                  <a:pt x="125" y="737"/>
                  <a:pt x="320" y="894"/>
                </a:cubicBezTo>
                <a:cubicBezTo>
                  <a:pt x="320" y="875"/>
                  <a:pt x="332" y="859"/>
                  <a:pt x="348" y="853"/>
                </a:cubicBezTo>
                <a:cubicBezTo>
                  <a:pt x="166" y="705"/>
                  <a:pt x="50" y="479"/>
                  <a:pt x="50" y="226"/>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1" name="Google Shape;381;p11"/>
          <p:cNvSpPr/>
          <p:nvPr/>
        </p:nvSpPr>
        <p:spPr>
          <a:xfrm>
            <a:off x="6416133" y="2851989"/>
            <a:ext cx="825356" cy="2133763"/>
          </a:xfrm>
          <a:custGeom>
            <a:rect b="b" l="l" r="r" t="t"/>
            <a:pathLst>
              <a:path extrusionOk="0" h="898" w="348">
                <a:moveTo>
                  <a:pt x="316" y="0"/>
                </a:moveTo>
                <a:cubicBezTo>
                  <a:pt x="308" y="12"/>
                  <a:pt x="294" y="21"/>
                  <a:pt x="278" y="21"/>
                </a:cubicBezTo>
                <a:cubicBezTo>
                  <a:pt x="275" y="21"/>
                  <a:pt x="272" y="21"/>
                  <a:pt x="270" y="20"/>
                </a:cubicBezTo>
                <a:cubicBezTo>
                  <a:pt x="288" y="87"/>
                  <a:pt x="298" y="158"/>
                  <a:pt x="298" y="232"/>
                </a:cubicBezTo>
                <a:cubicBezTo>
                  <a:pt x="298" y="484"/>
                  <a:pt x="182" y="710"/>
                  <a:pt x="0" y="857"/>
                </a:cubicBezTo>
                <a:cubicBezTo>
                  <a:pt x="17" y="864"/>
                  <a:pt x="28" y="879"/>
                  <a:pt x="29" y="898"/>
                </a:cubicBezTo>
                <a:cubicBezTo>
                  <a:pt x="223" y="741"/>
                  <a:pt x="348" y="501"/>
                  <a:pt x="348" y="232"/>
                </a:cubicBezTo>
                <a:cubicBezTo>
                  <a:pt x="348" y="151"/>
                  <a:pt x="337" y="74"/>
                  <a:pt x="316" y="0"/>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2" name="Google Shape;382;p11"/>
          <p:cNvSpPr/>
          <p:nvPr/>
        </p:nvSpPr>
        <p:spPr>
          <a:xfrm>
            <a:off x="3316275" y="1375411"/>
            <a:ext cx="1820078" cy="1353729"/>
          </a:xfrm>
          <a:custGeom>
            <a:rect b="b" l="l" r="r" t="t"/>
            <a:pathLst>
              <a:path extrusionOk="0" h="570" w="767">
                <a:moveTo>
                  <a:pt x="759" y="26"/>
                </a:moveTo>
                <a:cubicBezTo>
                  <a:pt x="759" y="16"/>
                  <a:pt x="762" y="7"/>
                  <a:pt x="767" y="0"/>
                </a:cubicBezTo>
                <a:cubicBezTo>
                  <a:pt x="416" y="13"/>
                  <a:pt x="119" y="239"/>
                  <a:pt x="0" y="552"/>
                </a:cubicBezTo>
                <a:cubicBezTo>
                  <a:pt x="3" y="551"/>
                  <a:pt x="6" y="551"/>
                  <a:pt x="9" y="551"/>
                </a:cubicBezTo>
                <a:cubicBezTo>
                  <a:pt x="25" y="551"/>
                  <a:pt x="38" y="559"/>
                  <a:pt x="47" y="570"/>
                </a:cubicBezTo>
                <a:cubicBezTo>
                  <a:pt x="158" y="276"/>
                  <a:pt x="437" y="64"/>
                  <a:pt x="766" y="50"/>
                </a:cubicBezTo>
                <a:cubicBezTo>
                  <a:pt x="761" y="43"/>
                  <a:pt x="759" y="34"/>
                  <a:pt x="759" y="26"/>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3" name="Google Shape;383;p11"/>
          <p:cNvSpPr/>
          <p:nvPr/>
        </p:nvSpPr>
        <p:spPr>
          <a:xfrm>
            <a:off x="5317645" y="1375411"/>
            <a:ext cx="1800995" cy="1344187"/>
          </a:xfrm>
          <a:custGeom>
            <a:rect b="b" l="l" r="r" t="t"/>
            <a:pathLst>
              <a:path extrusionOk="0" h="566" w="759">
                <a:moveTo>
                  <a:pt x="0" y="0"/>
                </a:moveTo>
                <a:cubicBezTo>
                  <a:pt x="5" y="7"/>
                  <a:pt x="8" y="16"/>
                  <a:pt x="8" y="26"/>
                </a:cubicBezTo>
                <a:cubicBezTo>
                  <a:pt x="8" y="35"/>
                  <a:pt x="5" y="43"/>
                  <a:pt x="1" y="50"/>
                </a:cubicBezTo>
                <a:cubicBezTo>
                  <a:pt x="325" y="68"/>
                  <a:pt x="598" y="277"/>
                  <a:pt x="709" y="566"/>
                </a:cubicBezTo>
                <a:cubicBezTo>
                  <a:pt x="718" y="558"/>
                  <a:pt x="730" y="552"/>
                  <a:pt x="743" y="552"/>
                </a:cubicBezTo>
                <a:cubicBezTo>
                  <a:pt x="748" y="552"/>
                  <a:pt x="753" y="554"/>
                  <a:pt x="759" y="555"/>
                </a:cubicBezTo>
                <a:cubicBezTo>
                  <a:pt x="641" y="243"/>
                  <a:pt x="348" y="17"/>
                  <a:pt x="0" y="0"/>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4" name="Google Shape;384;p11"/>
          <p:cNvSpPr/>
          <p:nvPr/>
        </p:nvSpPr>
        <p:spPr>
          <a:xfrm>
            <a:off x="4095116" y="5004835"/>
            <a:ext cx="2235142" cy="434147"/>
          </a:xfrm>
          <a:custGeom>
            <a:rect b="b" l="l" r="r" t="t"/>
            <a:pathLst>
              <a:path extrusionOk="0" h="183" w="942">
                <a:moveTo>
                  <a:pt x="913" y="0"/>
                </a:moveTo>
                <a:cubicBezTo>
                  <a:pt x="786" y="84"/>
                  <a:pt x="634" y="133"/>
                  <a:pt x="471" y="133"/>
                </a:cubicBezTo>
                <a:cubicBezTo>
                  <a:pt x="308" y="133"/>
                  <a:pt x="157" y="84"/>
                  <a:pt x="30" y="1"/>
                </a:cubicBezTo>
                <a:cubicBezTo>
                  <a:pt x="29" y="19"/>
                  <a:pt x="17" y="34"/>
                  <a:pt x="0" y="40"/>
                </a:cubicBezTo>
                <a:cubicBezTo>
                  <a:pt x="135" y="131"/>
                  <a:pt x="297" y="183"/>
                  <a:pt x="471" y="183"/>
                </a:cubicBezTo>
                <a:cubicBezTo>
                  <a:pt x="645" y="183"/>
                  <a:pt x="807" y="130"/>
                  <a:pt x="942" y="40"/>
                </a:cubicBezTo>
                <a:cubicBezTo>
                  <a:pt x="926" y="34"/>
                  <a:pt x="914" y="18"/>
                  <a:pt x="913" y="0"/>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85" name="Google Shape;385;p11"/>
          <p:cNvSpPr/>
          <p:nvPr/>
        </p:nvSpPr>
        <p:spPr>
          <a:xfrm>
            <a:off x="3748037" y="1493489"/>
            <a:ext cx="589200" cy="58681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86" name="Google Shape;386;p11"/>
          <p:cNvSpPr/>
          <p:nvPr/>
        </p:nvSpPr>
        <p:spPr>
          <a:xfrm>
            <a:off x="4932399" y="5084747"/>
            <a:ext cx="589200" cy="59635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87" name="Google Shape;387;p11"/>
          <p:cNvSpPr/>
          <p:nvPr/>
        </p:nvSpPr>
        <p:spPr>
          <a:xfrm>
            <a:off x="6771561" y="3719091"/>
            <a:ext cx="586814" cy="59635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88" name="Google Shape;388;p11"/>
          <p:cNvSpPr/>
          <p:nvPr/>
        </p:nvSpPr>
        <p:spPr>
          <a:xfrm>
            <a:off x="6135846" y="1550739"/>
            <a:ext cx="589200" cy="59635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89" name="Google Shape;389;p11"/>
          <p:cNvSpPr/>
          <p:nvPr/>
        </p:nvSpPr>
        <p:spPr>
          <a:xfrm>
            <a:off x="3076540" y="3833591"/>
            <a:ext cx="585621" cy="59635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90" name="Google Shape;390;p11"/>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Key to Success</a:t>
            </a:r>
            <a:endParaRPr/>
          </a:p>
        </p:txBody>
      </p:sp>
      <p:sp>
        <p:nvSpPr>
          <p:cNvPr id="391" name="Google Shape;391;p11"/>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92" name="Google Shape;392;p11"/>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sp>
        <p:nvSpPr>
          <p:cNvPr id="393" name="Google Shape;393;p11"/>
          <p:cNvSpPr/>
          <p:nvPr/>
        </p:nvSpPr>
        <p:spPr>
          <a:xfrm>
            <a:off x="6971936" y="2686202"/>
            <a:ext cx="218266" cy="227808"/>
          </a:xfrm>
          <a:prstGeom prst="ellipse">
            <a:avLst/>
          </a:prstGeom>
          <a:solidFill>
            <a:srgbClr val="AFAB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4" name="Google Shape;394;p11"/>
          <p:cNvSpPr/>
          <p:nvPr/>
        </p:nvSpPr>
        <p:spPr>
          <a:xfrm>
            <a:off x="6971936" y="2686202"/>
            <a:ext cx="218266" cy="227808"/>
          </a:xfrm>
          <a:prstGeom prst="ellipse">
            <a:avLst/>
          </a:prstGeom>
          <a:noFill/>
          <a:ln cap="flat" cmpd="sng" w="9525">
            <a:solidFill>
              <a:srgbClr val="AFABA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5" name="Google Shape;395;p11"/>
          <p:cNvSpPr/>
          <p:nvPr/>
        </p:nvSpPr>
        <p:spPr>
          <a:xfrm>
            <a:off x="5122041" y="1332473"/>
            <a:ext cx="218266" cy="218266"/>
          </a:xfrm>
          <a:prstGeom prst="ellipse">
            <a:avLst/>
          </a:prstGeom>
          <a:solidFill>
            <a:srgbClr val="AFAB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6" name="Google Shape;396;p11"/>
          <p:cNvSpPr/>
          <p:nvPr/>
        </p:nvSpPr>
        <p:spPr>
          <a:xfrm>
            <a:off x="5122041" y="1332473"/>
            <a:ext cx="218266" cy="218266"/>
          </a:xfrm>
          <a:prstGeom prst="ellipse">
            <a:avLst/>
          </a:prstGeom>
          <a:noFill/>
          <a:ln cap="flat" cmpd="sng" w="9525">
            <a:solidFill>
              <a:srgbClr val="AFABA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7" name="Google Shape;397;p11"/>
          <p:cNvSpPr/>
          <p:nvPr/>
        </p:nvSpPr>
        <p:spPr>
          <a:xfrm>
            <a:off x="3947220" y="4885564"/>
            <a:ext cx="218266" cy="227808"/>
          </a:xfrm>
          <a:prstGeom prst="ellipse">
            <a:avLst/>
          </a:prstGeom>
          <a:solidFill>
            <a:srgbClr val="AFAB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8" name="Google Shape;398;p11"/>
          <p:cNvSpPr/>
          <p:nvPr/>
        </p:nvSpPr>
        <p:spPr>
          <a:xfrm>
            <a:off x="3947220" y="4885564"/>
            <a:ext cx="218266" cy="227808"/>
          </a:xfrm>
          <a:prstGeom prst="ellipse">
            <a:avLst/>
          </a:prstGeom>
          <a:noFill/>
          <a:ln cap="flat" cmpd="sng" w="9525">
            <a:solidFill>
              <a:srgbClr val="AFABA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99" name="Google Shape;399;p11"/>
          <p:cNvSpPr/>
          <p:nvPr/>
        </p:nvSpPr>
        <p:spPr>
          <a:xfrm>
            <a:off x="3225629" y="2686202"/>
            <a:ext cx="218266" cy="227808"/>
          </a:xfrm>
          <a:prstGeom prst="ellipse">
            <a:avLst/>
          </a:prstGeom>
          <a:solidFill>
            <a:srgbClr val="AFAB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0" name="Google Shape;400;p11"/>
          <p:cNvSpPr/>
          <p:nvPr/>
        </p:nvSpPr>
        <p:spPr>
          <a:xfrm>
            <a:off x="3225629" y="2686202"/>
            <a:ext cx="218266" cy="227808"/>
          </a:xfrm>
          <a:prstGeom prst="ellipse">
            <a:avLst/>
          </a:prstGeom>
          <a:noFill/>
          <a:ln cap="flat" cmpd="sng" w="9525">
            <a:solidFill>
              <a:srgbClr val="AFABA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1" name="Google Shape;401;p11"/>
          <p:cNvSpPr/>
          <p:nvPr/>
        </p:nvSpPr>
        <p:spPr>
          <a:xfrm>
            <a:off x="6269429" y="4885564"/>
            <a:ext cx="218266" cy="227808"/>
          </a:xfrm>
          <a:prstGeom prst="ellipse">
            <a:avLst/>
          </a:prstGeom>
          <a:solidFill>
            <a:srgbClr val="AFAB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2" name="Google Shape;402;p11"/>
          <p:cNvSpPr/>
          <p:nvPr/>
        </p:nvSpPr>
        <p:spPr>
          <a:xfrm>
            <a:off x="6269429" y="4885564"/>
            <a:ext cx="218266" cy="227808"/>
          </a:xfrm>
          <a:prstGeom prst="ellipse">
            <a:avLst/>
          </a:prstGeom>
          <a:noFill/>
          <a:ln cap="flat" cmpd="sng" w="9525">
            <a:solidFill>
              <a:srgbClr val="AFABA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3" name="Google Shape;403;p11"/>
          <p:cNvSpPr/>
          <p:nvPr/>
        </p:nvSpPr>
        <p:spPr>
          <a:xfrm>
            <a:off x="5098186" y="1990850"/>
            <a:ext cx="9542" cy="9542"/>
          </a:xfrm>
          <a:custGeom>
            <a:rect b="b" l="l" r="r" t="t"/>
            <a:pathLst>
              <a:path extrusionOk="0" h="4" w="4">
                <a:moveTo>
                  <a:pt x="0" y="4"/>
                </a:moveTo>
                <a:cubicBezTo>
                  <a:pt x="1" y="3"/>
                  <a:pt x="3" y="1"/>
                  <a:pt x="4" y="0"/>
                </a:cubicBezTo>
                <a:cubicBezTo>
                  <a:pt x="3" y="1"/>
                  <a:pt x="1" y="3"/>
                  <a:pt x="0" y="4"/>
                </a:cubicBezTo>
                <a:close/>
              </a:path>
            </a:pathLst>
          </a:custGeom>
          <a:solidFill>
            <a:srgbClr val="D6DA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4" name="Google Shape;404;p11"/>
          <p:cNvSpPr/>
          <p:nvPr/>
        </p:nvSpPr>
        <p:spPr>
          <a:xfrm>
            <a:off x="5107728" y="1990850"/>
            <a:ext cx="9542" cy="9542"/>
          </a:xfrm>
          <a:custGeom>
            <a:rect b="b" l="l" r="r" t="t"/>
            <a:pathLst>
              <a:path extrusionOk="0" h="4" w="4">
                <a:moveTo>
                  <a:pt x="0" y="4"/>
                </a:moveTo>
                <a:cubicBezTo>
                  <a:pt x="1" y="3"/>
                  <a:pt x="3" y="2"/>
                  <a:pt x="4" y="0"/>
                </a:cubicBezTo>
                <a:cubicBezTo>
                  <a:pt x="3" y="1"/>
                  <a:pt x="1" y="3"/>
                  <a:pt x="0" y="4"/>
                </a:cubicBezTo>
                <a:close/>
              </a:path>
            </a:pathLst>
          </a:custGeom>
          <a:solidFill>
            <a:srgbClr val="1F425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5" name="Google Shape;405;p11"/>
          <p:cNvSpPr/>
          <p:nvPr/>
        </p:nvSpPr>
        <p:spPr>
          <a:xfrm>
            <a:off x="4141632" y="1962225"/>
            <a:ext cx="1317946" cy="1251155"/>
          </a:xfrm>
          <a:custGeom>
            <a:rect b="b" l="l" r="r" t="t"/>
            <a:pathLst>
              <a:path extrusionOk="0" h="527" w="555">
                <a:moveTo>
                  <a:pt x="457" y="0"/>
                </a:moveTo>
                <a:cubicBezTo>
                  <a:pt x="503" y="2"/>
                  <a:pt x="544" y="35"/>
                  <a:pt x="552" y="83"/>
                </a:cubicBezTo>
                <a:cubicBezTo>
                  <a:pt x="553" y="88"/>
                  <a:pt x="554" y="92"/>
                  <a:pt x="555" y="97"/>
                </a:cubicBezTo>
                <a:cubicBezTo>
                  <a:pt x="555" y="103"/>
                  <a:pt x="555" y="109"/>
                  <a:pt x="554" y="116"/>
                </a:cubicBezTo>
                <a:cubicBezTo>
                  <a:pt x="540" y="200"/>
                  <a:pt x="506" y="279"/>
                  <a:pt x="456" y="346"/>
                </a:cubicBezTo>
                <a:cubicBezTo>
                  <a:pt x="420" y="299"/>
                  <a:pt x="392" y="246"/>
                  <a:pt x="373" y="189"/>
                </a:cubicBezTo>
                <a:cubicBezTo>
                  <a:pt x="363" y="147"/>
                  <a:pt x="363" y="147"/>
                  <a:pt x="363" y="147"/>
                </a:cubicBezTo>
                <a:cubicBezTo>
                  <a:pt x="373" y="189"/>
                  <a:pt x="373" y="189"/>
                  <a:pt x="373" y="189"/>
                </a:cubicBezTo>
                <a:cubicBezTo>
                  <a:pt x="392" y="246"/>
                  <a:pt x="420" y="299"/>
                  <a:pt x="456" y="346"/>
                </a:cubicBezTo>
                <a:cubicBezTo>
                  <a:pt x="433" y="377"/>
                  <a:pt x="407" y="405"/>
                  <a:pt x="379" y="430"/>
                </a:cubicBezTo>
                <a:cubicBezTo>
                  <a:pt x="330" y="472"/>
                  <a:pt x="273" y="505"/>
                  <a:pt x="212" y="527"/>
                </a:cubicBezTo>
                <a:cubicBezTo>
                  <a:pt x="164" y="458"/>
                  <a:pt x="100" y="401"/>
                  <a:pt x="25" y="363"/>
                </a:cubicBezTo>
                <a:cubicBezTo>
                  <a:pt x="17" y="358"/>
                  <a:pt x="8" y="356"/>
                  <a:pt x="0" y="354"/>
                </a:cubicBezTo>
                <a:cubicBezTo>
                  <a:pt x="13" y="356"/>
                  <a:pt x="26" y="356"/>
                  <a:pt x="39" y="356"/>
                </a:cubicBezTo>
                <a:cubicBezTo>
                  <a:pt x="174" y="356"/>
                  <a:pt x="291" y="274"/>
                  <a:pt x="338" y="152"/>
                </a:cubicBezTo>
                <a:cubicBezTo>
                  <a:pt x="354" y="98"/>
                  <a:pt x="354" y="98"/>
                  <a:pt x="354" y="98"/>
                </a:cubicBezTo>
                <a:cubicBezTo>
                  <a:pt x="354" y="98"/>
                  <a:pt x="354" y="98"/>
                  <a:pt x="354" y="98"/>
                </a:cubicBezTo>
                <a:cubicBezTo>
                  <a:pt x="355" y="93"/>
                  <a:pt x="356" y="89"/>
                  <a:pt x="357" y="84"/>
                </a:cubicBezTo>
                <a:cubicBezTo>
                  <a:pt x="362" y="54"/>
                  <a:pt x="379" y="29"/>
                  <a:pt x="403" y="14"/>
                </a:cubicBezTo>
                <a:cubicBezTo>
                  <a:pt x="405" y="14"/>
                  <a:pt x="406" y="13"/>
                  <a:pt x="407" y="12"/>
                </a:cubicBezTo>
                <a:cubicBezTo>
                  <a:pt x="408" y="12"/>
                  <a:pt x="409" y="12"/>
                  <a:pt x="409" y="11"/>
                </a:cubicBezTo>
                <a:cubicBezTo>
                  <a:pt x="418" y="7"/>
                  <a:pt x="427" y="4"/>
                  <a:pt x="437" y="2"/>
                </a:cubicBezTo>
                <a:cubicBezTo>
                  <a:pt x="443" y="1"/>
                  <a:pt x="450" y="0"/>
                  <a:pt x="457"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6" name="Google Shape;406;p11"/>
          <p:cNvSpPr/>
          <p:nvPr/>
        </p:nvSpPr>
        <p:spPr>
          <a:xfrm>
            <a:off x="5231770" y="2190033"/>
            <a:ext cx="1364462" cy="1080598"/>
          </a:xfrm>
          <a:custGeom>
            <a:rect b="b" l="l" r="r" t="t"/>
            <a:pathLst>
              <a:path extrusionOk="0" h="455" w="575">
                <a:moveTo>
                  <a:pt x="98" y="0"/>
                </a:moveTo>
                <a:cubicBezTo>
                  <a:pt x="100" y="10"/>
                  <a:pt x="103" y="20"/>
                  <a:pt x="106" y="30"/>
                </a:cubicBezTo>
                <a:cubicBezTo>
                  <a:pt x="148" y="160"/>
                  <a:pt x="262" y="246"/>
                  <a:pt x="391" y="254"/>
                </a:cubicBezTo>
                <a:cubicBezTo>
                  <a:pt x="447" y="252"/>
                  <a:pt x="447" y="252"/>
                  <a:pt x="447" y="252"/>
                </a:cubicBezTo>
                <a:cubicBezTo>
                  <a:pt x="447" y="252"/>
                  <a:pt x="447" y="252"/>
                  <a:pt x="447" y="252"/>
                </a:cubicBezTo>
                <a:cubicBezTo>
                  <a:pt x="452" y="252"/>
                  <a:pt x="456" y="251"/>
                  <a:pt x="461" y="250"/>
                </a:cubicBezTo>
                <a:cubicBezTo>
                  <a:pt x="515" y="242"/>
                  <a:pt x="566" y="279"/>
                  <a:pt x="574" y="334"/>
                </a:cubicBezTo>
                <a:cubicBezTo>
                  <a:pt x="574" y="337"/>
                  <a:pt x="575" y="340"/>
                  <a:pt x="575" y="344"/>
                </a:cubicBezTo>
                <a:cubicBezTo>
                  <a:pt x="575" y="351"/>
                  <a:pt x="575" y="351"/>
                  <a:pt x="575" y="351"/>
                </a:cubicBezTo>
                <a:cubicBezTo>
                  <a:pt x="574" y="386"/>
                  <a:pt x="555" y="419"/>
                  <a:pt x="523" y="437"/>
                </a:cubicBezTo>
                <a:cubicBezTo>
                  <a:pt x="519" y="439"/>
                  <a:pt x="515" y="441"/>
                  <a:pt x="511" y="443"/>
                </a:cubicBezTo>
                <a:cubicBezTo>
                  <a:pt x="504" y="446"/>
                  <a:pt x="498" y="448"/>
                  <a:pt x="491" y="449"/>
                </a:cubicBezTo>
                <a:cubicBezTo>
                  <a:pt x="465" y="453"/>
                  <a:pt x="438" y="455"/>
                  <a:pt x="412" y="455"/>
                </a:cubicBezTo>
                <a:cubicBezTo>
                  <a:pt x="355" y="455"/>
                  <a:pt x="298" y="445"/>
                  <a:pt x="245" y="427"/>
                </a:cubicBezTo>
                <a:cubicBezTo>
                  <a:pt x="297" y="362"/>
                  <a:pt x="297" y="362"/>
                  <a:pt x="297" y="362"/>
                </a:cubicBezTo>
                <a:cubicBezTo>
                  <a:pt x="245" y="427"/>
                  <a:pt x="245" y="427"/>
                  <a:pt x="245" y="427"/>
                </a:cubicBezTo>
                <a:cubicBezTo>
                  <a:pt x="209" y="414"/>
                  <a:pt x="174" y="398"/>
                  <a:pt x="141" y="378"/>
                </a:cubicBezTo>
                <a:cubicBezTo>
                  <a:pt x="86" y="344"/>
                  <a:pt x="39" y="301"/>
                  <a:pt x="0" y="250"/>
                </a:cubicBezTo>
                <a:cubicBezTo>
                  <a:pt x="50" y="182"/>
                  <a:pt x="84" y="103"/>
                  <a:pt x="97" y="19"/>
                </a:cubicBezTo>
                <a:cubicBezTo>
                  <a:pt x="98" y="13"/>
                  <a:pt x="98" y="6"/>
                  <a:pt x="9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7" name="Google Shape;407;p11"/>
          <p:cNvSpPr/>
          <p:nvPr/>
        </p:nvSpPr>
        <p:spPr>
          <a:xfrm>
            <a:off x="5589584" y="3203839"/>
            <a:ext cx="855174" cy="1391896"/>
          </a:xfrm>
          <a:custGeom>
            <a:rect b="b" l="l" r="r" t="t"/>
            <a:pathLst>
              <a:path extrusionOk="0" h="586" w="360">
                <a:moveTo>
                  <a:pt x="229" y="432"/>
                </a:moveTo>
                <a:cubicBezTo>
                  <a:pt x="233" y="439"/>
                  <a:pt x="233" y="439"/>
                  <a:pt x="233" y="439"/>
                </a:cubicBezTo>
                <a:cubicBezTo>
                  <a:pt x="230" y="434"/>
                  <a:pt x="230" y="434"/>
                  <a:pt x="230" y="434"/>
                </a:cubicBezTo>
                <a:cubicBezTo>
                  <a:pt x="229" y="432"/>
                  <a:pt x="229" y="432"/>
                  <a:pt x="229" y="432"/>
                </a:cubicBezTo>
                <a:close/>
                <a:moveTo>
                  <a:pt x="83" y="322"/>
                </a:moveTo>
                <a:cubicBezTo>
                  <a:pt x="126" y="348"/>
                  <a:pt x="126" y="348"/>
                  <a:pt x="126" y="348"/>
                </a:cubicBezTo>
                <a:cubicBezTo>
                  <a:pt x="83" y="322"/>
                  <a:pt x="83" y="322"/>
                  <a:pt x="83" y="322"/>
                </a:cubicBezTo>
                <a:cubicBezTo>
                  <a:pt x="83" y="322"/>
                  <a:pt x="83" y="322"/>
                  <a:pt x="83" y="322"/>
                </a:cubicBezTo>
                <a:close/>
                <a:moveTo>
                  <a:pt x="92" y="0"/>
                </a:moveTo>
                <a:cubicBezTo>
                  <a:pt x="147" y="18"/>
                  <a:pt x="203" y="28"/>
                  <a:pt x="260" y="28"/>
                </a:cubicBezTo>
                <a:cubicBezTo>
                  <a:pt x="287" y="28"/>
                  <a:pt x="314" y="26"/>
                  <a:pt x="341" y="22"/>
                </a:cubicBezTo>
                <a:cubicBezTo>
                  <a:pt x="347" y="21"/>
                  <a:pt x="354" y="19"/>
                  <a:pt x="360" y="16"/>
                </a:cubicBezTo>
                <a:cubicBezTo>
                  <a:pt x="351" y="22"/>
                  <a:pt x="342" y="27"/>
                  <a:pt x="334" y="34"/>
                </a:cubicBezTo>
                <a:cubicBezTo>
                  <a:pt x="205" y="128"/>
                  <a:pt x="163" y="299"/>
                  <a:pt x="235" y="441"/>
                </a:cubicBezTo>
                <a:cubicBezTo>
                  <a:pt x="238" y="446"/>
                  <a:pt x="240" y="455"/>
                  <a:pt x="240" y="455"/>
                </a:cubicBezTo>
                <a:cubicBezTo>
                  <a:pt x="238" y="451"/>
                  <a:pt x="238" y="451"/>
                  <a:pt x="238" y="451"/>
                </a:cubicBezTo>
                <a:cubicBezTo>
                  <a:pt x="243" y="466"/>
                  <a:pt x="243" y="466"/>
                  <a:pt x="243" y="466"/>
                </a:cubicBezTo>
                <a:cubicBezTo>
                  <a:pt x="250" y="497"/>
                  <a:pt x="242" y="531"/>
                  <a:pt x="218" y="556"/>
                </a:cubicBezTo>
                <a:cubicBezTo>
                  <a:pt x="217" y="557"/>
                  <a:pt x="217" y="557"/>
                  <a:pt x="217" y="557"/>
                </a:cubicBezTo>
                <a:cubicBezTo>
                  <a:pt x="216" y="558"/>
                  <a:pt x="214" y="559"/>
                  <a:pt x="213" y="560"/>
                </a:cubicBezTo>
                <a:cubicBezTo>
                  <a:pt x="207" y="566"/>
                  <a:pt x="199" y="571"/>
                  <a:pt x="191" y="575"/>
                </a:cubicBezTo>
                <a:cubicBezTo>
                  <a:pt x="177" y="583"/>
                  <a:pt x="161" y="586"/>
                  <a:pt x="146" y="586"/>
                </a:cubicBezTo>
                <a:cubicBezTo>
                  <a:pt x="110" y="586"/>
                  <a:pt x="75" y="566"/>
                  <a:pt x="57" y="531"/>
                </a:cubicBezTo>
                <a:cubicBezTo>
                  <a:pt x="19" y="456"/>
                  <a:pt x="0" y="373"/>
                  <a:pt x="1" y="290"/>
                </a:cubicBezTo>
                <a:cubicBezTo>
                  <a:pt x="1" y="290"/>
                  <a:pt x="1" y="290"/>
                  <a:pt x="1" y="290"/>
                </a:cubicBezTo>
                <a:cubicBezTo>
                  <a:pt x="5" y="232"/>
                  <a:pt x="5" y="232"/>
                  <a:pt x="5" y="232"/>
                </a:cubicBezTo>
                <a:cubicBezTo>
                  <a:pt x="7" y="213"/>
                  <a:pt x="11" y="194"/>
                  <a:pt x="15" y="174"/>
                </a:cubicBezTo>
                <a:cubicBezTo>
                  <a:pt x="30" y="112"/>
                  <a:pt x="57" y="53"/>
                  <a:pt x="92" y="0"/>
                </a:cubicBezTo>
                <a:close/>
              </a:path>
            </a:pathLst>
          </a:custGeom>
          <a:solidFill>
            <a:srgbClr val="467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8" name="Google Shape;408;p11"/>
          <p:cNvSpPr/>
          <p:nvPr/>
        </p:nvSpPr>
        <p:spPr>
          <a:xfrm>
            <a:off x="4270444" y="3838362"/>
            <a:ext cx="1568416" cy="766914"/>
          </a:xfrm>
          <a:custGeom>
            <a:rect b="b" l="l" r="r" t="t"/>
            <a:pathLst>
              <a:path extrusionOk="0" h="323" w="661">
                <a:moveTo>
                  <a:pt x="416" y="0"/>
                </a:moveTo>
                <a:cubicBezTo>
                  <a:pt x="465" y="1"/>
                  <a:pt x="513" y="8"/>
                  <a:pt x="559" y="22"/>
                </a:cubicBezTo>
                <a:cubicBezTo>
                  <a:pt x="559" y="105"/>
                  <a:pt x="578" y="189"/>
                  <a:pt x="616" y="264"/>
                </a:cubicBezTo>
                <a:cubicBezTo>
                  <a:pt x="626" y="284"/>
                  <a:pt x="642" y="299"/>
                  <a:pt x="661" y="309"/>
                </a:cubicBezTo>
                <a:cubicBezTo>
                  <a:pt x="651" y="304"/>
                  <a:pt x="642" y="299"/>
                  <a:pt x="635" y="291"/>
                </a:cubicBezTo>
                <a:cubicBezTo>
                  <a:pt x="624" y="281"/>
                  <a:pt x="612" y="271"/>
                  <a:pt x="600" y="262"/>
                </a:cubicBezTo>
                <a:cubicBezTo>
                  <a:pt x="471" y="168"/>
                  <a:pt x="296" y="182"/>
                  <a:pt x="183" y="294"/>
                </a:cubicBezTo>
                <a:cubicBezTo>
                  <a:pt x="169" y="306"/>
                  <a:pt x="169" y="306"/>
                  <a:pt x="169" y="306"/>
                </a:cubicBezTo>
                <a:cubicBezTo>
                  <a:pt x="165" y="308"/>
                  <a:pt x="165" y="308"/>
                  <a:pt x="165" y="308"/>
                </a:cubicBezTo>
                <a:cubicBezTo>
                  <a:pt x="150" y="318"/>
                  <a:pt x="132" y="323"/>
                  <a:pt x="113" y="323"/>
                </a:cubicBezTo>
                <a:cubicBezTo>
                  <a:pt x="99" y="323"/>
                  <a:pt x="84" y="320"/>
                  <a:pt x="70" y="313"/>
                </a:cubicBezTo>
                <a:cubicBezTo>
                  <a:pt x="20" y="289"/>
                  <a:pt x="0" y="229"/>
                  <a:pt x="24" y="179"/>
                </a:cubicBezTo>
                <a:cubicBezTo>
                  <a:pt x="24" y="178"/>
                  <a:pt x="25" y="177"/>
                  <a:pt x="25" y="175"/>
                </a:cubicBezTo>
                <a:cubicBezTo>
                  <a:pt x="30" y="167"/>
                  <a:pt x="35" y="160"/>
                  <a:pt x="42" y="153"/>
                </a:cubicBezTo>
                <a:cubicBezTo>
                  <a:pt x="87" y="108"/>
                  <a:pt x="140" y="72"/>
                  <a:pt x="197" y="46"/>
                </a:cubicBezTo>
                <a:cubicBezTo>
                  <a:pt x="255" y="24"/>
                  <a:pt x="255" y="24"/>
                  <a:pt x="255" y="24"/>
                </a:cubicBezTo>
                <a:cubicBezTo>
                  <a:pt x="255" y="24"/>
                  <a:pt x="255" y="24"/>
                  <a:pt x="255" y="24"/>
                </a:cubicBezTo>
                <a:cubicBezTo>
                  <a:pt x="292" y="12"/>
                  <a:pt x="330" y="5"/>
                  <a:pt x="368" y="2"/>
                </a:cubicBezTo>
                <a:cubicBezTo>
                  <a:pt x="384" y="0"/>
                  <a:pt x="400" y="0"/>
                  <a:pt x="416" y="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09" name="Google Shape;409;p11"/>
          <p:cNvSpPr/>
          <p:nvPr/>
        </p:nvSpPr>
        <p:spPr>
          <a:xfrm>
            <a:off x="3845839" y="2781619"/>
            <a:ext cx="1024539" cy="1474193"/>
          </a:xfrm>
          <a:custGeom>
            <a:rect b="b" l="l" r="r" t="t"/>
            <a:pathLst>
              <a:path extrusionOk="0" h="621" w="432">
                <a:moveTo>
                  <a:pt x="119" y="7"/>
                </a:moveTo>
                <a:cubicBezTo>
                  <a:pt x="120" y="8"/>
                  <a:pt x="122" y="8"/>
                  <a:pt x="124" y="8"/>
                </a:cubicBezTo>
                <a:cubicBezTo>
                  <a:pt x="132" y="10"/>
                  <a:pt x="141" y="12"/>
                  <a:pt x="149" y="17"/>
                </a:cubicBezTo>
                <a:cubicBezTo>
                  <a:pt x="205" y="46"/>
                  <a:pt x="256" y="85"/>
                  <a:pt x="298" y="132"/>
                </a:cubicBezTo>
                <a:cubicBezTo>
                  <a:pt x="336" y="181"/>
                  <a:pt x="336" y="181"/>
                  <a:pt x="336" y="181"/>
                </a:cubicBezTo>
                <a:cubicBezTo>
                  <a:pt x="337" y="181"/>
                  <a:pt x="337" y="181"/>
                  <a:pt x="337" y="181"/>
                </a:cubicBezTo>
                <a:cubicBezTo>
                  <a:pt x="359" y="212"/>
                  <a:pt x="377" y="245"/>
                  <a:pt x="392" y="281"/>
                </a:cubicBezTo>
                <a:cubicBezTo>
                  <a:pt x="417" y="341"/>
                  <a:pt x="431" y="405"/>
                  <a:pt x="432" y="469"/>
                </a:cubicBezTo>
                <a:cubicBezTo>
                  <a:pt x="352" y="494"/>
                  <a:pt x="279" y="538"/>
                  <a:pt x="219" y="598"/>
                </a:cubicBezTo>
                <a:cubicBezTo>
                  <a:pt x="212" y="605"/>
                  <a:pt x="207" y="613"/>
                  <a:pt x="202" y="621"/>
                </a:cubicBezTo>
                <a:cubicBezTo>
                  <a:pt x="208" y="608"/>
                  <a:pt x="213" y="595"/>
                  <a:pt x="217" y="583"/>
                </a:cubicBezTo>
                <a:cubicBezTo>
                  <a:pt x="266" y="431"/>
                  <a:pt x="199" y="268"/>
                  <a:pt x="58" y="195"/>
                </a:cubicBezTo>
                <a:cubicBezTo>
                  <a:pt x="59" y="195"/>
                  <a:pt x="59" y="195"/>
                  <a:pt x="59" y="195"/>
                </a:cubicBezTo>
                <a:cubicBezTo>
                  <a:pt x="80" y="202"/>
                  <a:pt x="80" y="202"/>
                  <a:pt x="80" y="202"/>
                </a:cubicBezTo>
                <a:cubicBezTo>
                  <a:pt x="54" y="193"/>
                  <a:pt x="54" y="193"/>
                  <a:pt x="54" y="193"/>
                </a:cubicBezTo>
                <a:cubicBezTo>
                  <a:pt x="20" y="173"/>
                  <a:pt x="0" y="134"/>
                  <a:pt x="6" y="93"/>
                </a:cubicBezTo>
                <a:cubicBezTo>
                  <a:pt x="14" y="38"/>
                  <a:pt x="64" y="0"/>
                  <a:pt x="119"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0" name="Google Shape;410;p11"/>
          <p:cNvSpPr/>
          <p:nvPr/>
        </p:nvSpPr>
        <p:spPr>
          <a:xfrm>
            <a:off x="3990157" y="3251548"/>
            <a:ext cx="370933" cy="985181"/>
          </a:xfrm>
          <a:custGeom>
            <a:rect b="b" l="l" r="r" t="t"/>
            <a:pathLst>
              <a:path extrusionOk="0" h="415" w="156">
                <a:moveTo>
                  <a:pt x="156" y="384"/>
                </a:moveTo>
                <a:cubicBezTo>
                  <a:pt x="78" y="298"/>
                  <a:pt x="30" y="184"/>
                  <a:pt x="30" y="59"/>
                </a:cubicBezTo>
                <a:cubicBezTo>
                  <a:pt x="30" y="45"/>
                  <a:pt x="31" y="31"/>
                  <a:pt x="32" y="17"/>
                </a:cubicBezTo>
                <a:cubicBezTo>
                  <a:pt x="23" y="11"/>
                  <a:pt x="13" y="5"/>
                  <a:pt x="3" y="0"/>
                </a:cubicBezTo>
                <a:cubicBezTo>
                  <a:pt x="1" y="19"/>
                  <a:pt x="0" y="39"/>
                  <a:pt x="0" y="59"/>
                </a:cubicBezTo>
                <a:cubicBezTo>
                  <a:pt x="0" y="197"/>
                  <a:pt x="55" y="322"/>
                  <a:pt x="144" y="415"/>
                </a:cubicBezTo>
                <a:cubicBezTo>
                  <a:pt x="148" y="404"/>
                  <a:pt x="152" y="394"/>
                  <a:pt x="156" y="384"/>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1" name="Google Shape;411;p11"/>
          <p:cNvSpPr/>
          <p:nvPr/>
        </p:nvSpPr>
        <p:spPr>
          <a:xfrm>
            <a:off x="6102450" y="3261089"/>
            <a:ext cx="332767" cy="937472"/>
          </a:xfrm>
          <a:custGeom>
            <a:rect b="b" l="l" r="r" t="t"/>
            <a:pathLst>
              <a:path extrusionOk="0" h="395" w="140">
                <a:moveTo>
                  <a:pt x="121" y="10"/>
                </a:moveTo>
                <a:cubicBezTo>
                  <a:pt x="117" y="13"/>
                  <a:pt x="113" y="17"/>
                  <a:pt x="109" y="20"/>
                </a:cubicBezTo>
                <a:cubicBezTo>
                  <a:pt x="110" y="32"/>
                  <a:pt x="110" y="45"/>
                  <a:pt x="110" y="57"/>
                </a:cubicBezTo>
                <a:cubicBezTo>
                  <a:pt x="110" y="173"/>
                  <a:pt x="69" y="279"/>
                  <a:pt x="0" y="362"/>
                </a:cubicBezTo>
                <a:cubicBezTo>
                  <a:pt x="4" y="373"/>
                  <a:pt x="8" y="384"/>
                  <a:pt x="12" y="395"/>
                </a:cubicBezTo>
                <a:cubicBezTo>
                  <a:pt x="92" y="305"/>
                  <a:pt x="140" y="187"/>
                  <a:pt x="140" y="57"/>
                </a:cubicBezTo>
                <a:cubicBezTo>
                  <a:pt x="140" y="38"/>
                  <a:pt x="139" y="19"/>
                  <a:pt x="137" y="0"/>
                </a:cubicBezTo>
                <a:cubicBezTo>
                  <a:pt x="132" y="3"/>
                  <a:pt x="126" y="7"/>
                  <a:pt x="121" y="10"/>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2" name="Google Shape;412;p11"/>
          <p:cNvSpPr/>
          <p:nvPr/>
        </p:nvSpPr>
        <p:spPr>
          <a:xfrm>
            <a:off x="4728446" y="4444260"/>
            <a:ext cx="1006649" cy="170558"/>
          </a:xfrm>
          <a:custGeom>
            <a:rect b="b" l="l" r="r" t="t"/>
            <a:pathLst>
              <a:path extrusionOk="0" h="72" w="424">
                <a:moveTo>
                  <a:pt x="405" y="6"/>
                </a:moveTo>
                <a:cubicBezTo>
                  <a:pt x="402" y="4"/>
                  <a:pt x="399" y="2"/>
                  <a:pt x="397" y="0"/>
                </a:cubicBezTo>
                <a:cubicBezTo>
                  <a:pt x="338" y="27"/>
                  <a:pt x="272" y="42"/>
                  <a:pt x="204" y="42"/>
                </a:cubicBezTo>
                <a:cubicBezTo>
                  <a:pt x="141" y="42"/>
                  <a:pt x="81" y="29"/>
                  <a:pt x="27" y="7"/>
                </a:cubicBezTo>
                <a:cubicBezTo>
                  <a:pt x="17" y="13"/>
                  <a:pt x="9" y="21"/>
                  <a:pt x="0" y="28"/>
                </a:cubicBezTo>
                <a:cubicBezTo>
                  <a:pt x="64" y="57"/>
                  <a:pt x="134" y="72"/>
                  <a:pt x="204" y="72"/>
                </a:cubicBezTo>
                <a:cubicBezTo>
                  <a:pt x="283" y="72"/>
                  <a:pt x="357" y="54"/>
                  <a:pt x="424" y="21"/>
                </a:cubicBezTo>
                <a:cubicBezTo>
                  <a:pt x="418" y="16"/>
                  <a:pt x="411" y="11"/>
                  <a:pt x="405" y="6"/>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3" name="Google Shape;413;p11"/>
          <p:cNvSpPr/>
          <p:nvPr/>
        </p:nvSpPr>
        <p:spPr>
          <a:xfrm>
            <a:off x="5469120" y="2199575"/>
            <a:ext cx="805080" cy="596356"/>
          </a:xfrm>
          <a:custGeom>
            <a:rect b="b" l="l" r="r" t="t"/>
            <a:pathLst>
              <a:path extrusionOk="0" h="251" w="339">
                <a:moveTo>
                  <a:pt x="7" y="26"/>
                </a:moveTo>
                <a:cubicBezTo>
                  <a:pt x="8" y="29"/>
                  <a:pt x="8" y="31"/>
                  <a:pt x="9" y="33"/>
                </a:cubicBezTo>
                <a:cubicBezTo>
                  <a:pt x="134" y="64"/>
                  <a:pt x="240" y="144"/>
                  <a:pt x="305" y="251"/>
                </a:cubicBezTo>
                <a:cubicBezTo>
                  <a:pt x="316" y="251"/>
                  <a:pt x="328" y="251"/>
                  <a:pt x="339" y="250"/>
                </a:cubicBezTo>
                <a:cubicBezTo>
                  <a:pt x="268" y="124"/>
                  <a:pt x="145" y="31"/>
                  <a:pt x="0" y="0"/>
                </a:cubicBezTo>
                <a:cubicBezTo>
                  <a:pt x="2" y="9"/>
                  <a:pt x="4" y="18"/>
                  <a:pt x="7" y="26"/>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4" name="Google Shape;414;p11"/>
          <p:cNvSpPr/>
          <p:nvPr/>
        </p:nvSpPr>
        <p:spPr>
          <a:xfrm>
            <a:off x="4151173" y="2199575"/>
            <a:ext cx="833705" cy="605898"/>
          </a:xfrm>
          <a:custGeom>
            <a:rect b="b" l="l" r="r" t="t"/>
            <a:pathLst>
              <a:path extrusionOk="0" h="255" w="351">
                <a:moveTo>
                  <a:pt x="33" y="255"/>
                </a:moveTo>
                <a:cubicBezTo>
                  <a:pt x="100" y="143"/>
                  <a:pt x="212" y="61"/>
                  <a:pt x="343" y="32"/>
                </a:cubicBezTo>
                <a:cubicBezTo>
                  <a:pt x="346" y="22"/>
                  <a:pt x="349" y="11"/>
                  <a:pt x="351" y="0"/>
                </a:cubicBezTo>
                <a:cubicBezTo>
                  <a:pt x="200" y="29"/>
                  <a:pt x="72" y="124"/>
                  <a:pt x="0" y="253"/>
                </a:cubicBezTo>
                <a:cubicBezTo>
                  <a:pt x="11" y="255"/>
                  <a:pt x="22" y="255"/>
                  <a:pt x="33" y="255"/>
                </a:cubicBezTo>
                <a:close/>
              </a:path>
            </a:pathLst>
          </a:custGeom>
          <a:solidFill>
            <a:srgbClr val="DBDBD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15" name="Google Shape;415;p11"/>
          <p:cNvSpPr/>
          <p:nvPr/>
        </p:nvSpPr>
        <p:spPr>
          <a:xfrm>
            <a:off x="2117560" y="1600804"/>
            <a:ext cx="1544885"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Quattrocento Sans"/>
                <a:ea typeface="Quattrocento Sans"/>
                <a:cs typeface="Quattrocento Sans"/>
                <a:sym typeface="Quattrocento Sans"/>
              </a:rPr>
              <a:t>Program Strategy</a:t>
            </a:r>
            <a:endParaRPr/>
          </a:p>
        </p:txBody>
      </p:sp>
      <p:sp>
        <p:nvSpPr>
          <p:cNvPr id="416" name="Google Shape;416;p11"/>
          <p:cNvSpPr/>
          <p:nvPr/>
        </p:nvSpPr>
        <p:spPr>
          <a:xfrm>
            <a:off x="6833504" y="1600804"/>
            <a:ext cx="154488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Strong Partnerships</a:t>
            </a:r>
            <a:endParaRPr/>
          </a:p>
        </p:txBody>
      </p:sp>
      <p:sp>
        <p:nvSpPr>
          <p:cNvPr id="417" name="Google Shape;417;p11"/>
          <p:cNvSpPr/>
          <p:nvPr/>
        </p:nvSpPr>
        <p:spPr>
          <a:xfrm>
            <a:off x="1412301" y="3977881"/>
            <a:ext cx="1544885"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400">
                <a:solidFill>
                  <a:schemeClr val="dk1"/>
                </a:solidFill>
                <a:latin typeface="Quattrocento Sans"/>
                <a:ea typeface="Quattrocento Sans"/>
                <a:cs typeface="Quattrocento Sans"/>
                <a:sym typeface="Quattrocento Sans"/>
              </a:rPr>
              <a:t>Scale</a:t>
            </a:r>
            <a:endParaRPr/>
          </a:p>
        </p:txBody>
      </p:sp>
      <p:sp>
        <p:nvSpPr>
          <p:cNvPr id="418" name="Google Shape;418;p11"/>
          <p:cNvSpPr/>
          <p:nvPr/>
        </p:nvSpPr>
        <p:spPr>
          <a:xfrm>
            <a:off x="7511908" y="3863381"/>
            <a:ext cx="154488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Resources</a:t>
            </a:r>
            <a:endParaRPr/>
          </a:p>
        </p:txBody>
      </p:sp>
      <p:sp>
        <p:nvSpPr>
          <p:cNvPr id="419" name="Google Shape;419;p11"/>
          <p:cNvSpPr/>
          <p:nvPr/>
        </p:nvSpPr>
        <p:spPr>
          <a:xfrm>
            <a:off x="3859346" y="5794073"/>
            <a:ext cx="272971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Quattrocento Sans"/>
                <a:ea typeface="Quattrocento Sans"/>
                <a:cs typeface="Quattrocento Sans"/>
                <a:sym typeface="Quattrocento Sans"/>
              </a:rPr>
              <a:t>Data-Driven Performance</a:t>
            </a:r>
            <a:endParaRPr/>
          </a:p>
        </p:txBody>
      </p:sp>
      <p:sp>
        <p:nvSpPr>
          <p:cNvPr id="420" name="Google Shape;420;p11"/>
          <p:cNvSpPr/>
          <p:nvPr/>
        </p:nvSpPr>
        <p:spPr>
          <a:xfrm>
            <a:off x="395975" y="4529539"/>
            <a:ext cx="1804300" cy="1630876"/>
          </a:xfrm>
          <a:prstGeom prst="rect">
            <a:avLst/>
          </a:prstGeom>
          <a:solidFill>
            <a:schemeClr val="accent1"/>
          </a:solidFill>
          <a:ln>
            <a:noFill/>
          </a:ln>
        </p:spPr>
        <p:txBody>
          <a:bodyPr anchorCtr="0" anchor="ctr" bIns="182875" lIns="182875" spcFirstLastPara="1" rIns="182875" wrap="square" tIns="640075">
            <a:noAutofit/>
          </a:bodyPr>
          <a:lstStyle/>
          <a:p>
            <a:pPr indent="0" lvl="0" marL="0" marR="0" rtl="0" algn="l">
              <a:spcBef>
                <a:spcPts val="0"/>
              </a:spcBef>
              <a:spcAft>
                <a:spcPts val="0"/>
              </a:spcAft>
              <a:buNone/>
            </a:pPr>
            <a:r>
              <a:rPr lang="en-US" sz="1200">
                <a:solidFill>
                  <a:schemeClr val="lt1"/>
                </a:solidFill>
                <a:latin typeface="Quattrocento Sans"/>
                <a:ea typeface="Quattrocento Sans"/>
                <a:cs typeface="Quattrocento Sans"/>
                <a:sym typeface="Quattrocento Sans"/>
              </a:rPr>
              <a:t>Align impact with Bellevue School District and engage community with measured impact</a:t>
            </a:r>
            <a:endParaRPr/>
          </a:p>
        </p:txBody>
      </p:sp>
      <p:sp>
        <p:nvSpPr>
          <p:cNvPr id="421" name="Google Shape;421;p11"/>
          <p:cNvSpPr/>
          <p:nvPr/>
        </p:nvSpPr>
        <p:spPr>
          <a:xfrm>
            <a:off x="3188375" y="3985719"/>
            <a:ext cx="361950" cy="292100"/>
          </a:xfrm>
          <a:custGeom>
            <a:rect b="b" l="l" r="r" t="t"/>
            <a:pathLst>
              <a:path extrusionOk="0" h="78" w="96">
                <a:moveTo>
                  <a:pt x="96" y="40"/>
                </a:moveTo>
                <a:cubicBezTo>
                  <a:pt x="96" y="40"/>
                  <a:pt x="96" y="40"/>
                  <a:pt x="96" y="40"/>
                </a:cubicBezTo>
                <a:cubicBezTo>
                  <a:pt x="96" y="39"/>
                  <a:pt x="96" y="39"/>
                  <a:pt x="96" y="39"/>
                </a:cubicBezTo>
                <a:cubicBezTo>
                  <a:pt x="96" y="39"/>
                  <a:pt x="96" y="39"/>
                  <a:pt x="96" y="39"/>
                </a:cubicBezTo>
                <a:cubicBezTo>
                  <a:pt x="83" y="10"/>
                  <a:pt x="83" y="10"/>
                  <a:pt x="83" y="10"/>
                </a:cubicBezTo>
                <a:cubicBezTo>
                  <a:pt x="86" y="10"/>
                  <a:pt x="86" y="10"/>
                  <a:pt x="86" y="10"/>
                </a:cubicBezTo>
                <a:cubicBezTo>
                  <a:pt x="87" y="10"/>
                  <a:pt x="88" y="9"/>
                  <a:pt x="88" y="8"/>
                </a:cubicBezTo>
                <a:cubicBezTo>
                  <a:pt x="88" y="7"/>
                  <a:pt x="87" y="6"/>
                  <a:pt x="86" y="6"/>
                </a:cubicBezTo>
                <a:cubicBezTo>
                  <a:pt x="54" y="6"/>
                  <a:pt x="54" y="6"/>
                  <a:pt x="54" y="6"/>
                </a:cubicBezTo>
                <a:cubicBezTo>
                  <a:pt x="53" y="3"/>
                  <a:pt x="50" y="0"/>
                  <a:pt x="46" y="0"/>
                </a:cubicBezTo>
                <a:cubicBezTo>
                  <a:pt x="42" y="0"/>
                  <a:pt x="39" y="3"/>
                  <a:pt x="38" y="6"/>
                </a:cubicBezTo>
                <a:cubicBezTo>
                  <a:pt x="10" y="6"/>
                  <a:pt x="10" y="6"/>
                  <a:pt x="10" y="6"/>
                </a:cubicBezTo>
                <a:cubicBezTo>
                  <a:pt x="9" y="6"/>
                  <a:pt x="8" y="7"/>
                  <a:pt x="8" y="8"/>
                </a:cubicBezTo>
                <a:cubicBezTo>
                  <a:pt x="8" y="9"/>
                  <a:pt x="9" y="10"/>
                  <a:pt x="10" y="10"/>
                </a:cubicBezTo>
                <a:cubicBezTo>
                  <a:pt x="13" y="10"/>
                  <a:pt x="13" y="10"/>
                  <a:pt x="13" y="10"/>
                </a:cubicBezTo>
                <a:cubicBezTo>
                  <a:pt x="0" y="39"/>
                  <a:pt x="0" y="39"/>
                  <a:pt x="0" y="39"/>
                </a:cubicBezTo>
                <a:cubicBezTo>
                  <a:pt x="0" y="39"/>
                  <a:pt x="0" y="39"/>
                  <a:pt x="0" y="39"/>
                </a:cubicBezTo>
                <a:cubicBezTo>
                  <a:pt x="0" y="39"/>
                  <a:pt x="0" y="39"/>
                  <a:pt x="0" y="40"/>
                </a:cubicBezTo>
                <a:cubicBezTo>
                  <a:pt x="0" y="40"/>
                  <a:pt x="0" y="40"/>
                  <a:pt x="0" y="40"/>
                </a:cubicBezTo>
                <a:cubicBezTo>
                  <a:pt x="0" y="40"/>
                  <a:pt x="0" y="40"/>
                  <a:pt x="0" y="40"/>
                </a:cubicBezTo>
                <a:cubicBezTo>
                  <a:pt x="0" y="49"/>
                  <a:pt x="7" y="56"/>
                  <a:pt x="16" y="56"/>
                </a:cubicBezTo>
                <a:cubicBezTo>
                  <a:pt x="25" y="56"/>
                  <a:pt x="32" y="49"/>
                  <a:pt x="32" y="40"/>
                </a:cubicBezTo>
                <a:cubicBezTo>
                  <a:pt x="32" y="40"/>
                  <a:pt x="32" y="40"/>
                  <a:pt x="32" y="40"/>
                </a:cubicBezTo>
                <a:cubicBezTo>
                  <a:pt x="32" y="40"/>
                  <a:pt x="32" y="40"/>
                  <a:pt x="32" y="40"/>
                </a:cubicBezTo>
                <a:cubicBezTo>
                  <a:pt x="32" y="39"/>
                  <a:pt x="32" y="39"/>
                  <a:pt x="32" y="39"/>
                </a:cubicBezTo>
                <a:cubicBezTo>
                  <a:pt x="32" y="39"/>
                  <a:pt x="32" y="39"/>
                  <a:pt x="32" y="39"/>
                </a:cubicBezTo>
                <a:cubicBezTo>
                  <a:pt x="19" y="10"/>
                  <a:pt x="19" y="10"/>
                  <a:pt x="19" y="10"/>
                </a:cubicBezTo>
                <a:cubicBezTo>
                  <a:pt x="38" y="10"/>
                  <a:pt x="38" y="10"/>
                  <a:pt x="38" y="10"/>
                </a:cubicBezTo>
                <a:cubicBezTo>
                  <a:pt x="39" y="13"/>
                  <a:pt x="41" y="15"/>
                  <a:pt x="44" y="16"/>
                </a:cubicBezTo>
                <a:cubicBezTo>
                  <a:pt x="44" y="74"/>
                  <a:pt x="44" y="74"/>
                  <a:pt x="44" y="74"/>
                </a:cubicBezTo>
                <a:cubicBezTo>
                  <a:pt x="32" y="74"/>
                  <a:pt x="32" y="74"/>
                  <a:pt x="32" y="74"/>
                </a:cubicBezTo>
                <a:cubicBezTo>
                  <a:pt x="31" y="74"/>
                  <a:pt x="30" y="75"/>
                  <a:pt x="30" y="76"/>
                </a:cubicBezTo>
                <a:cubicBezTo>
                  <a:pt x="30" y="77"/>
                  <a:pt x="31" y="78"/>
                  <a:pt x="32" y="78"/>
                </a:cubicBezTo>
                <a:cubicBezTo>
                  <a:pt x="62" y="78"/>
                  <a:pt x="62" y="78"/>
                  <a:pt x="62" y="78"/>
                </a:cubicBezTo>
                <a:cubicBezTo>
                  <a:pt x="63" y="78"/>
                  <a:pt x="64" y="77"/>
                  <a:pt x="64" y="76"/>
                </a:cubicBezTo>
                <a:cubicBezTo>
                  <a:pt x="64" y="75"/>
                  <a:pt x="63" y="74"/>
                  <a:pt x="62" y="74"/>
                </a:cubicBezTo>
                <a:cubicBezTo>
                  <a:pt x="48" y="74"/>
                  <a:pt x="48" y="74"/>
                  <a:pt x="48" y="74"/>
                </a:cubicBezTo>
                <a:cubicBezTo>
                  <a:pt x="48" y="16"/>
                  <a:pt x="48" y="16"/>
                  <a:pt x="48" y="16"/>
                </a:cubicBezTo>
                <a:cubicBezTo>
                  <a:pt x="51" y="15"/>
                  <a:pt x="53" y="13"/>
                  <a:pt x="54" y="10"/>
                </a:cubicBezTo>
                <a:cubicBezTo>
                  <a:pt x="77" y="10"/>
                  <a:pt x="77" y="10"/>
                  <a:pt x="77" y="10"/>
                </a:cubicBezTo>
                <a:cubicBezTo>
                  <a:pt x="64" y="39"/>
                  <a:pt x="64" y="39"/>
                  <a:pt x="64" y="39"/>
                </a:cubicBezTo>
                <a:cubicBezTo>
                  <a:pt x="64" y="39"/>
                  <a:pt x="64" y="39"/>
                  <a:pt x="64" y="39"/>
                </a:cubicBezTo>
                <a:cubicBezTo>
                  <a:pt x="64" y="39"/>
                  <a:pt x="64" y="39"/>
                  <a:pt x="64" y="40"/>
                </a:cubicBezTo>
                <a:cubicBezTo>
                  <a:pt x="64" y="40"/>
                  <a:pt x="64" y="40"/>
                  <a:pt x="64" y="40"/>
                </a:cubicBezTo>
                <a:cubicBezTo>
                  <a:pt x="64" y="40"/>
                  <a:pt x="64" y="40"/>
                  <a:pt x="64" y="40"/>
                </a:cubicBezTo>
                <a:cubicBezTo>
                  <a:pt x="64" y="49"/>
                  <a:pt x="71" y="56"/>
                  <a:pt x="80" y="56"/>
                </a:cubicBezTo>
                <a:cubicBezTo>
                  <a:pt x="89" y="56"/>
                  <a:pt x="96" y="49"/>
                  <a:pt x="96" y="40"/>
                </a:cubicBezTo>
                <a:cubicBezTo>
                  <a:pt x="96" y="40"/>
                  <a:pt x="96" y="40"/>
                  <a:pt x="96" y="40"/>
                </a:cubicBezTo>
                <a:close/>
                <a:moveTo>
                  <a:pt x="27" y="38"/>
                </a:moveTo>
                <a:cubicBezTo>
                  <a:pt x="5" y="38"/>
                  <a:pt x="5" y="38"/>
                  <a:pt x="5" y="38"/>
                </a:cubicBezTo>
                <a:cubicBezTo>
                  <a:pt x="16" y="13"/>
                  <a:pt x="16" y="13"/>
                  <a:pt x="16" y="13"/>
                </a:cubicBezTo>
                <a:lnTo>
                  <a:pt x="27" y="38"/>
                </a:lnTo>
                <a:close/>
                <a:moveTo>
                  <a:pt x="69" y="38"/>
                </a:moveTo>
                <a:cubicBezTo>
                  <a:pt x="80" y="13"/>
                  <a:pt x="80" y="13"/>
                  <a:pt x="80" y="13"/>
                </a:cubicBezTo>
                <a:cubicBezTo>
                  <a:pt x="91" y="38"/>
                  <a:pt x="91" y="38"/>
                  <a:pt x="91" y="38"/>
                </a:cubicBezTo>
                <a:lnTo>
                  <a:pt x="69" y="3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22" name="Google Shape;422;p11"/>
          <p:cNvGrpSpPr/>
          <p:nvPr/>
        </p:nvGrpSpPr>
        <p:grpSpPr>
          <a:xfrm>
            <a:off x="3876743" y="1621002"/>
            <a:ext cx="331788" cy="331788"/>
            <a:chOff x="9175750" y="2901951"/>
            <a:chExt cx="331788" cy="331788"/>
          </a:xfrm>
        </p:grpSpPr>
        <p:sp>
          <p:nvSpPr>
            <p:cNvPr id="423" name="Google Shape;423;p11"/>
            <p:cNvSpPr/>
            <p:nvPr/>
          </p:nvSpPr>
          <p:spPr>
            <a:xfrm>
              <a:off x="9296400" y="2901951"/>
              <a:ext cx="90488" cy="1047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4" name="Google Shape;424;p11"/>
            <p:cNvSpPr/>
            <p:nvPr/>
          </p:nvSpPr>
          <p:spPr>
            <a:xfrm>
              <a:off x="9175750" y="3022601"/>
              <a:ext cx="106363" cy="904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5" name="Google Shape;425;p11"/>
            <p:cNvSpPr/>
            <p:nvPr/>
          </p:nvSpPr>
          <p:spPr>
            <a:xfrm>
              <a:off x="9213850" y="2940051"/>
              <a:ext cx="30163" cy="3016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6" name="Google Shape;426;p11"/>
            <p:cNvSpPr/>
            <p:nvPr/>
          </p:nvSpPr>
          <p:spPr>
            <a:xfrm>
              <a:off x="9401175" y="3022601"/>
              <a:ext cx="106363" cy="9048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7" name="Google Shape;427;p11"/>
            <p:cNvSpPr/>
            <p:nvPr/>
          </p:nvSpPr>
          <p:spPr>
            <a:xfrm>
              <a:off x="9296400" y="3127376"/>
              <a:ext cx="90488" cy="106363"/>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8" name="Google Shape;428;p11"/>
            <p:cNvSpPr/>
            <p:nvPr/>
          </p:nvSpPr>
          <p:spPr>
            <a:xfrm>
              <a:off x="9401175" y="2901951"/>
              <a:ext cx="106363" cy="104775"/>
            </a:xfrm>
            <a:custGeom>
              <a:rect b="b" l="l" r="r" t="t"/>
              <a:pathLst>
                <a:path extrusionOk="0" h="28" w="28">
                  <a:moveTo>
                    <a:pt x="0" y="28"/>
                  </a:moveTo>
                  <a:cubicBezTo>
                    <a:pt x="28" y="28"/>
                    <a:pt x="28" y="28"/>
                    <a:pt x="28" y="28"/>
                  </a:cubicBezTo>
                  <a:cubicBezTo>
                    <a:pt x="28" y="2"/>
                    <a:pt x="28" y="2"/>
                    <a:pt x="28" y="2"/>
                  </a:cubicBezTo>
                  <a:cubicBezTo>
                    <a:pt x="28" y="1"/>
                    <a:pt x="27" y="0"/>
                    <a:pt x="26" y="0"/>
                  </a:cubicBezTo>
                  <a:cubicBezTo>
                    <a:pt x="0" y="0"/>
                    <a:pt x="0" y="0"/>
                    <a:pt x="0" y="0"/>
                  </a:cubicBezTo>
                  <a:lnTo>
                    <a:pt x="0" y="2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29" name="Google Shape;429;p11"/>
            <p:cNvSpPr/>
            <p:nvPr/>
          </p:nvSpPr>
          <p:spPr>
            <a:xfrm>
              <a:off x="9296400" y="3022601"/>
              <a:ext cx="90488" cy="90488"/>
            </a:xfrm>
            <a:custGeom>
              <a:rect b="b" l="l" r="r" t="t"/>
              <a:pathLst>
                <a:path extrusionOk="0" h="24" w="24">
                  <a:moveTo>
                    <a:pt x="0" y="0"/>
                  </a:moveTo>
                  <a:cubicBezTo>
                    <a:pt x="0" y="24"/>
                    <a:pt x="0" y="24"/>
                    <a:pt x="0" y="24"/>
                  </a:cubicBezTo>
                  <a:cubicBezTo>
                    <a:pt x="24" y="24"/>
                    <a:pt x="24" y="24"/>
                    <a:pt x="24" y="24"/>
                  </a:cubicBezTo>
                  <a:cubicBezTo>
                    <a:pt x="24" y="0"/>
                    <a:pt x="24" y="0"/>
                    <a:pt x="24" y="0"/>
                  </a:cubicBezTo>
                  <a:lnTo>
                    <a:pt x="0" y="0"/>
                  </a:lnTo>
                  <a:close/>
                  <a:moveTo>
                    <a:pt x="19" y="19"/>
                  </a:moveTo>
                  <a:cubicBezTo>
                    <a:pt x="19" y="20"/>
                    <a:pt x="18" y="20"/>
                    <a:pt x="18" y="20"/>
                  </a:cubicBezTo>
                  <a:cubicBezTo>
                    <a:pt x="17" y="20"/>
                    <a:pt x="17" y="20"/>
                    <a:pt x="16" y="19"/>
                  </a:cubicBezTo>
                  <a:cubicBezTo>
                    <a:pt x="12" y="15"/>
                    <a:pt x="12" y="15"/>
                    <a:pt x="12" y="15"/>
                  </a:cubicBezTo>
                  <a:cubicBezTo>
                    <a:pt x="8" y="19"/>
                    <a:pt x="8" y="19"/>
                    <a:pt x="8" y="19"/>
                  </a:cubicBezTo>
                  <a:cubicBezTo>
                    <a:pt x="7" y="20"/>
                    <a:pt x="7" y="20"/>
                    <a:pt x="6" y="20"/>
                  </a:cubicBezTo>
                  <a:cubicBezTo>
                    <a:pt x="6" y="20"/>
                    <a:pt x="5" y="20"/>
                    <a:pt x="5" y="19"/>
                  </a:cubicBezTo>
                  <a:cubicBezTo>
                    <a:pt x="4" y="19"/>
                    <a:pt x="4" y="17"/>
                    <a:pt x="5" y="16"/>
                  </a:cubicBezTo>
                  <a:cubicBezTo>
                    <a:pt x="9" y="12"/>
                    <a:pt x="9" y="12"/>
                    <a:pt x="9" y="12"/>
                  </a:cubicBezTo>
                  <a:cubicBezTo>
                    <a:pt x="5" y="8"/>
                    <a:pt x="5" y="8"/>
                    <a:pt x="5" y="8"/>
                  </a:cubicBezTo>
                  <a:cubicBezTo>
                    <a:pt x="4" y="7"/>
                    <a:pt x="4" y="6"/>
                    <a:pt x="5" y="5"/>
                  </a:cubicBezTo>
                  <a:cubicBezTo>
                    <a:pt x="5" y="4"/>
                    <a:pt x="7" y="4"/>
                    <a:pt x="8" y="5"/>
                  </a:cubicBezTo>
                  <a:cubicBezTo>
                    <a:pt x="12" y="9"/>
                    <a:pt x="12" y="9"/>
                    <a:pt x="12" y="9"/>
                  </a:cubicBezTo>
                  <a:cubicBezTo>
                    <a:pt x="16" y="5"/>
                    <a:pt x="16" y="5"/>
                    <a:pt x="16" y="5"/>
                  </a:cubicBezTo>
                  <a:cubicBezTo>
                    <a:pt x="17" y="4"/>
                    <a:pt x="19" y="4"/>
                    <a:pt x="19" y="5"/>
                  </a:cubicBezTo>
                  <a:cubicBezTo>
                    <a:pt x="20" y="6"/>
                    <a:pt x="20" y="7"/>
                    <a:pt x="19" y="8"/>
                  </a:cubicBezTo>
                  <a:cubicBezTo>
                    <a:pt x="15" y="12"/>
                    <a:pt x="15" y="12"/>
                    <a:pt x="15" y="12"/>
                  </a:cubicBezTo>
                  <a:cubicBezTo>
                    <a:pt x="19" y="16"/>
                    <a:pt x="19" y="16"/>
                    <a:pt x="19" y="16"/>
                  </a:cubicBezTo>
                  <a:cubicBezTo>
                    <a:pt x="20" y="17"/>
                    <a:pt x="20" y="19"/>
                    <a:pt x="19" y="1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0" name="Google Shape;430;p11"/>
            <p:cNvSpPr/>
            <p:nvPr/>
          </p:nvSpPr>
          <p:spPr>
            <a:xfrm>
              <a:off x="9401175" y="3127376"/>
              <a:ext cx="106363" cy="106363"/>
            </a:xfrm>
            <a:custGeom>
              <a:rect b="b" l="l" r="r" t="t"/>
              <a:pathLst>
                <a:path extrusionOk="0" h="28" w="28">
                  <a:moveTo>
                    <a:pt x="0" y="0"/>
                  </a:moveTo>
                  <a:cubicBezTo>
                    <a:pt x="0" y="28"/>
                    <a:pt x="0" y="28"/>
                    <a:pt x="0" y="28"/>
                  </a:cubicBezTo>
                  <a:cubicBezTo>
                    <a:pt x="26" y="28"/>
                    <a:pt x="26" y="28"/>
                    <a:pt x="26" y="28"/>
                  </a:cubicBezTo>
                  <a:cubicBezTo>
                    <a:pt x="27" y="28"/>
                    <a:pt x="28" y="27"/>
                    <a:pt x="28" y="26"/>
                  </a:cubicBezTo>
                  <a:cubicBezTo>
                    <a:pt x="28" y="0"/>
                    <a:pt x="28" y="0"/>
                    <a:pt x="28" y="0"/>
                  </a:cubicBezTo>
                  <a:lnTo>
                    <a:pt x="0" y="0"/>
                  </a:lnTo>
                  <a:close/>
                  <a:moveTo>
                    <a:pt x="14" y="22"/>
                  </a:moveTo>
                  <a:cubicBezTo>
                    <a:pt x="10" y="22"/>
                    <a:pt x="6" y="18"/>
                    <a:pt x="6" y="14"/>
                  </a:cubicBezTo>
                  <a:cubicBezTo>
                    <a:pt x="6" y="10"/>
                    <a:pt x="10" y="6"/>
                    <a:pt x="14" y="6"/>
                  </a:cubicBezTo>
                  <a:cubicBezTo>
                    <a:pt x="18" y="6"/>
                    <a:pt x="22" y="10"/>
                    <a:pt x="22" y="14"/>
                  </a:cubicBezTo>
                  <a:cubicBezTo>
                    <a:pt x="22" y="18"/>
                    <a:pt x="18" y="22"/>
                    <a:pt x="14" y="2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1" name="Google Shape;431;p11"/>
            <p:cNvSpPr/>
            <p:nvPr/>
          </p:nvSpPr>
          <p:spPr>
            <a:xfrm>
              <a:off x="9175750" y="3127376"/>
              <a:ext cx="106363" cy="106363"/>
            </a:xfrm>
            <a:custGeom>
              <a:rect b="b" l="l" r="r" t="t"/>
              <a:pathLst>
                <a:path extrusionOk="0" h="28" w="28">
                  <a:moveTo>
                    <a:pt x="28" y="0"/>
                  </a:moveTo>
                  <a:cubicBezTo>
                    <a:pt x="0" y="0"/>
                    <a:pt x="0" y="0"/>
                    <a:pt x="0" y="0"/>
                  </a:cubicBezTo>
                  <a:cubicBezTo>
                    <a:pt x="0" y="26"/>
                    <a:pt x="0" y="26"/>
                    <a:pt x="0" y="26"/>
                  </a:cubicBezTo>
                  <a:cubicBezTo>
                    <a:pt x="0" y="27"/>
                    <a:pt x="1" y="28"/>
                    <a:pt x="2" y="28"/>
                  </a:cubicBezTo>
                  <a:cubicBezTo>
                    <a:pt x="28" y="28"/>
                    <a:pt x="28" y="28"/>
                    <a:pt x="28" y="28"/>
                  </a:cubicBezTo>
                  <a:lnTo>
                    <a:pt x="28"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2" name="Google Shape;432;p11"/>
            <p:cNvSpPr/>
            <p:nvPr/>
          </p:nvSpPr>
          <p:spPr>
            <a:xfrm>
              <a:off x="9439275" y="3165476"/>
              <a:ext cx="30163" cy="3016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3" name="Google Shape;433;p11"/>
            <p:cNvSpPr/>
            <p:nvPr/>
          </p:nvSpPr>
          <p:spPr>
            <a:xfrm>
              <a:off x="9175750" y="2901951"/>
              <a:ext cx="106363" cy="104775"/>
            </a:xfrm>
            <a:custGeom>
              <a:rect b="b" l="l" r="r" t="t"/>
              <a:pathLst>
                <a:path extrusionOk="0" h="28" w="28">
                  <a:moveTo>
                    <a:pt x="28" y="28"/>
                  </a:moveTo>
                  <a:cubicBezTo>
                    <a:pt x="28" y="0"/>
                    <a:pt x="28" y="0"/>
                    <a:pt x="28" y="0"/>
                  </a:cubicBezTo>
                  <a:cubicBezTo>
                    <a:pt x="2" y="0"/>
                    <a:pt x="2" y="0"/>
                    <a:pt x="2" y="0"/>
                  </a:cubicBezTo>
                  <a:cubicBezTo>
                    <a:pt x="1" y="0"/>
                    <a:pt x="0" y="1"/>
                    <a:pt x="0" y="2"/>
                  </a:cubicBezTo>
                  <a:cubicBezTo>
                    <a:pt x="0" y="28"/>
                    <a:pt x="0" y="28"/>
                    <a:pt x="0" y="28"/>
                  </a:cubicBezTo>
                  <a:lnTo>
                    <a:pt x="28" y="28"/>
                  </a:lnTo>
                  <a:close/>
                  <a:moveTo>
                    <a:pt x="14" y="6"/>
                  </a:moveTo>
                  <a:cubicBezTo>
                    <a:pt x="18" y="6"/>
                    <a:pt x="22" y="10"/>
                    <a:pt x="22" y="14"/>
                  </a:cubicBezTo>
                  <a:cubicBezTo>
                    <a:pt x="22" y="18"/>
                    <a:pt x="18" y="22"/>
                    <a:pt x="14" y="22"/>
                  </a:cubicBezTo>
                  <a:cubicBezTo>
                    <a:pt x="10" y="22"/>
                    <a:pt x="6" y="18"/>
                    <a:pt x="6" y="14"/>
                  </a:cubicBezTo>
                  <a:cubicBezTo>
                    <a:pt x="6" y="10"/>
                    <a:pt x="10" y="6"/>
                    <a:pt x="14" y="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434" name="Google Shape;434;p11"/>
          <p:cNvGrpSpPr/>
          <p:nvPr/>
        </p:nvGrpSpPr>
        <p:grpSpPr>
          <a:xfrm>
            <a:off x="6282015" y="1702074"/>
            <a:ext cx="296862" cy="293687"/>
            <a:chOff x="2700338" y="4005263"/>
            <a:chExt cx="296862" cy="293687"/>
          </a:xfrm>
        </p:grpSpPr>
        <p:sp>
          <p:nvSpPr>
            <p:cNvPr id="435" name="Google Shape;435;p11"/>
            <p:cNvSpPr/>
            <p:nvPr/>
          </p:nvSpPr>
          <p:spPr>
            <a:xfrm>
              <a:off x="2700338" y="4095750"/>
              <a:ext cx="192088" cy="203200"/>
            </a:xfrm>
            <a:custGeom>
              <a:rect b="b" l="l" r="r" t="t"/>
              <a:pathLst>
                <a:path extrusionOk="0" h="54" w="51">
                  <a:moveTo>
                    <a:pt x="30" y="11"/>
                  </a:moveTo>
                  <a:cubicBezTo>
                    <a:pt x="33" y="8"/>
                    <a:pt x="38" y="8"/>
                    <a:pt x="41" y="11"/>
                  </a:cubicBezTo>
                  <a:cubicBezTo>
                    <a:pt x="44" y="14"/>
                    <a:pt x="44" y="14"/>
                    <a:pt x="44" y="14"/>
                  </a:cubicBezTo>
                  <a:cubicBezTo>
                    <a:pt x="46" y="15"/>
                    <a:pt x="48" y="15"/>
                    <a:pt x="50" y="14"/>
                  </a:cubicBezTo>
                  <a:cubicBezTo>
                    <a:pt x="51" y="12"/>
                    <a:pt x="51" y="9"/>
                    <a:pt x="50" y="8"/>
                  </a:cubicBezTo>
                  <a:cubicBezTo>
                    <a:pt x="47" y="5"/>
                    <a:pt x="47" y="5"/>
                    <a:pt x="47" y="5"/>
                  </a:cubicBezTo>
                  <a:cubicBezTo>
                    <a:pt x="44" y="2"/>
                    <a:pt x="40" y="0"/>
                    <a:pt x="36" y="0"/>
                  </a:cubicBezTo>
                  <a:cubicBezTo>
                    <a:pt x="31" y="0"/>
                    <a:pt x="27" y="2"/>
                    <a:pt x="24" y="5"/>
                  </a:cubicBezTo>
                  <a:cubicBezTo>
                    <a:pt x="6" y="23"/>
                    <a:pt x="6" y="23"/>
                    <a:pt x="6" y="23"/>
                  </a:cubicBezTo>
                  <a:cubicBezTo>
                    <a:pt x="0" y="30"/>
                    <a:pt x="0" y="40"/>
                    <a:pt x="6" y="46"/>
                  </a:cubicBezTo>
                  <a:cubicBezTo>
                    <a:pt x="9" y="49"/>
                    <a:pt x="9" y="49"/>
                    <a:pt x="9" y="49"/>
                  </a:cubicBezTo>
                  <a:cubicBezTo>
                    <a:pt x="12" y="52"/>
                    <a:pt x="16" y="54"/>
                    <a:pt x="20" y="54"/>
                  </a:cubicBezTo>
                  <a:cubicBezTo>
                    <a:pt x="24" y="54"/>
                    <a:pt x="28" y="52"/>
                    <a:pt x="32" y="49"/>
                  </a:cubicBezTo>
                  <a:cubicBezTo>
                    <a:pt x="40" y="40"/>
                    <a:pt x="40" y="40"/>
                    <a:pt x="40" y="40"/>
                  </a:cubicBezTo>
                  <a:cubicBezTo>
                    <a:pt x="42" y="39"/>
                    <a:pt x="42" y="36"/>
                    <a:pt x="40" y="35"/>
                  </a:cubicBezTo>
                  <a:cubicBezTo>
                    <a:pt x="39" y="33"/>
                    <a:pt x="36" y="33"/>
                    <a:pt x="35" y="35"/>
                  </a:cubicBezTo>
                  <a:cubicBezTo>
                    <a:pt x="26" y="43"/>
                    <a:pt x="26" y="43"/>
                    <a:pt x="26" y="43"/>
                  </a:cubicBezTo>
                  <a:cubicBezTo>
                    <a:pt x="23" y="46"/>
                    <a:pt x="18" y="46"/>
                    <a:pt x="15" y="43"/>
                  </a:cubicBezTo>
                  <a:cubicBezTo>
                    <a:pt x="12" y="40"/>
                    <a:pt x="12" y="40"/>
                    <a:pt x="12" y="40"/>
                  </a:cubicBezTo>
                  <a:cubicBezTo>
                    <a:pt x="9" y="37"/>
                    <a:pt x="9" y="32"/>
                    <a:pt x="12" y="29"/>
                  </a:cubicBezTo>
                  <a:lnTo>
                    <a:pt x="30" y="11"/>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6" name="Google Shape;436;p11"/>
            <p:cNvSpPr/>
            <p:nvPr/>
          </p:nvSpPr>
          <p:spPr>
            <a:xfrm>
              <a:off x="2816225" y="4005263"/>
              <a:ext cx="180975" cy="203200"/>
            </a:xfrm>
            <a:custGeom>
              <a:rect b="b" l="l" r="r" t="t"/>
              <a:pathLst>
                <a:path extrusionOk="0" h="54" w="48">
                  <a:moveTo>
                    <a:pt x="25" y="49"/>
                  </a:moveTo>
                  <a:cubicBezTo>
                    <a:pt x="43" y="31"/>
                    <a:pt x="43" y="31"/>
                    <a:pt x="43" y="31"/>
                  </a:cubicBezTo>
                  <a:cubicBezTo>
                    <a:pt x="46" y="27"/>
                    <a:pt x="48" y="23"/>
                    <a:pt x="48" y="19"/>
                  </a:cubicBezTo>
                  <a:cubicBezTo>
                    <a:pt x="48" y="15"/>
                    <a:pt x="46" y="11"/>
                    <a:pt x="43" y="8"/>
                  </a:cubicBezTo>
                  <a:cubicBezTo>
                    <a:pt x="40" y="5"/>
                    <a:pt x="40" y="5"/>
                    <a:pt x="40" y="5"/>
                  </a:cubicBezTo>
                  <a:cubicBezTo>
                    <a:pt x="37" y="2"/>
                    <a:pt x="33" y="0"/>
                    <a:pt x="29" y="0"/>
                  </a:cubicBezTo>
                  <a:cubicBezTo>
                    <a:pt x="25" y="0"/>
                    <a:pt x="21" y="2"/>
                    <a:pt x="17" y="5"/>
                  </a:cubicBezTo>
                  <a:cubicBezTo>
                    <a:pt x="10" y="13"/>
                    <a:pt x="10" y="13"/>
                    <a:pt x="10" y="13"/>
                  </a:cubicBezTo>
                  <a:cubicBezTo>
                    <a:pt x="8" y="15"/>
                    <a:pt x="8" y="17"/>
                    <a:pt x="10" y="19"/>
                  </a:cubicBezTo>
                  <a:cubicBezTo>
                    <a:pt x="11" y="20"/>
                    <a:pt x="14" y="20"/>
                    <a:pt x="15" y="19"/>
                  </a:cubicBezTo>
                  <a:cubicBezTo>
                    <a:pt x="23" y="11"/>
                    <a:pt x="23" y="11"/>
                    <a:pt x="23" y="11"/>
                  </a:cubicBezTo>
                  <a:cubicBezTo>
                    <a:pt x="25" y="9"/>
                    <a:pt x="27" y="8"/>
                    <a:pt x="29" y="8"/>
                  </a:cubicBezTo>
                  <a:cubicBezTo>
                    <a:pt x="31" y="8"/>
                    <a:pt x="33" y="9"/>
                    <a:pt x="34" y="11"/>
                  </a:cubicBezTo>
                  <a:cubicBezTo>
                    <a:pt x="37" y="14"/>
                    <a:pt x="37" y="14"/>
                    <a:pt x="37" y="14"/>
                  </a:cubicBezTo>
                  <a:cubicBezTo>
                    <a:pt x="39" y="15"/>
                    <a:pt x="40" y="17"/>
                    <a:pt x="40" y="19"/>
                  </a:cubicBezTo>
                  <a:cubicBezTo>
                    <a:pt x="40" y="21"/>
                    <a:pt x="39" y="23"/>
                    <a:pt x="37" y="25"/>
                  </a:cubicBezTo>
                  <a:cubicBezTo>
                    <a:pt x="19" y="43"/>
                    <a:pt x="19" y="43"/>
                    <a:pt x="19" y="43"/>
                  </a:cubicBezTo>
                  <a:cubicBezTo>
                    <a:pt x="16" y="46"/>
                    <a:pt x="11" y="46"/>
                    <a:pt x="8" y="43"/>
                  </a:cubicBezTo>
                  <a:cubicBezTo>
                    <a:pt x="6" y="42"/>
                    <a:pt x="3" y="42"/>
                    <a:pt x="2" y="43"/>
                  </a:cubicBezTo>
                  <a:cubicBezTo>
                    <a:pt x="0" y="45"/>
                    <a:pt x="0" y="47"/>
                    <a:pt x="2" y="49"/>
                  </a:cubicBezTo>
                  <a:cubicBezTo>
                    <a:pt x="5" y="52"/>
                    <a:pt x="9" y="54"/>
                    <a:pt x="13" y="54"/>
                  </a:cubicBezTo>
                  <a:cubicBezTo>
                    <a:pt x="18" y="54"/>
                    <a:pt x="22" y="52"/>
                    <a:pt x="25" y="49"/>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437" name="Google Shape;437;p11"/>
          <p:cNvSpPr/>
          <p:nvPr/>
        </p:nvSpPr>
        <p:spPr>
          <a:xfrm>
            <a:off x="6891931" y="3844232"/>
            <a:ext cx="346075" cy="346075"/>
          </a:xfrm>
          <a:custGeom>
            <a:rect b="b" l="l" r="r" t="t"/>
            <a:pathLst>
              <a:path extrusionOk="0" h="92" w="92">
                <a:moveTo>
                  <a:pt x="86" y="14"/>
                </a:moveTo>
                <a:cubicBezTo>
                  <a:pt x="83" y="14"/>
                  <a:pt x="81" y="16"/>
                  <a:pt x="80" y="18"/>
                </a:cubicBezTo>
                <a:cubicBezTo>
                  <a:pt x="73" y="18"/>
                  <a:pt x="73" y="18"/>
                  <a:pt x="73" y="18"/>
                </a:cubicBezTo>
                <a:cubicBezTo>
                  <a:pt x="47" y="0"/>
                  <a:pt x="47" y="0"/>
                  <a:pt x="47" y="0"/>
                </a:cubicBezTo>
                <a:cubicBezTo>
                  <a:pt x="46" y="0"/>
                  <a:pt x="46" y="0"/>
                  <a:pt x="45" y="0"/>
                </a:cubicBezTo>
                <a:cubicBezTo>
                  <a:pt x="19" y="18"/>
                  <a:pt x="19" y="18"/>
                  <a:pt x="19" y="18"/>
                </a:cubicBezTo>
                <a:cubicBezTo>
                  <a:pt x="12" y="18"/>
                  <a:pt x="12" y="18"/>
                  <a:pt x="12" y="18"/>
                </a:cubicBezTo>
                <a:cubicBezTo>
                  <a:pt x="11" y="16"/>
                  <a:pt x="9" y="14"/>
                  <a:pt x="6" y="14"/>
                </a:cubicBezTo>
                <a:cubicBezTo>
                  <a:pt x="3" y="14"/>
                  <a:pt x="0" y="17"/>
                  <a:pt x="0" y="20"/>
                </a:cubicBezTo>
                <a:cubicBezTo>
                  <a:pt x="0" y="23"/>
                  <a:pt x="3" y="26"/>
                  <a:pt x="6" y="26"/>
                </a:cubicBezTo>
                <a:cubicBezTo>
                  <a:pt x="9" y="26"/>
                  <a:pt x="11" y="24"/>
                  <a:pt x="12" y="22"/>
                </a:cubicBezTo>
                <a:cubicBezTo>
                  <a:pt x="18" y="22"/>
                  <a:pt x="18" y="22"/>
                  <a:pt x="18" y="22"/>
                </a:cubicBezTo>
                <a:cubicBezTo>
                  <a:pt x="18" y="68"/>
                  <a:pt x="18" y="68"/>
                  <a:pt x="18" y="68"/>
                </a:cubicBezTo>
                <a:cubicBezTo>
                  <a:pt x="18" y="69"/>
                  <a:pt x="18" y="69"/>
                  <a:pt x="19" y="70"/>
                </a:cubicBezTo>
                <a:cubicBezTo>
                  <a:pt x="45" y="92"/>
                  <a:pt x="45" y="92"/>
                  <a:pt x="45" y="92"/>
                </a:cubicBezTo>
                <a:cubicBezTo>
                  <a:pt x="45" y="92"/>
                  <a:pt x="46" y="92"/>
                  <a:pt x="46" y="92"/>
                </a:cubicBezTo>
                <a:cubicBezTo>
                  <a:pt x="46" y="92"/>
                  <a:pt x="47" y="92"/>
                  <a:pt x="47" y="92"/>
                </a:cubicBezTo>
                <a:cubicBezTo>
                  <a:pt x="73" y="70"/>
                  <a:pt x="73" y="70"/>
                  <a:pt x="73" y="70"/>
                </a:cubicBezTo>
                <a:cubicBezTo>
                  <a:pt x="74" y="69"/>
                  <a:pt x="74" y="69"/>
                  <a:pt x="74" y="68"/>
                </a:cubicBezTo>
                <a:cubicBezTo>
                  <a:pt x="74" y="22"/>
                  <a:pt x="74" y="22"/>
                  <a:pt x="74" y="22"/>
                </a:cubicBezTo>
                <a:cubicBezTo>
                  <a:pt x="80" y="22"/>
                  <a:pt x="80" y="22"/>
                  <a:pt x="80" y="22"/>
                </a:cubicBezTo>
                <a:cubicBezTo>
                  <a:pt x="81" y="24"/>
                  <a:pt x="83" y="26"/>
                  <a:pt x="86" y="26"/>
                </a:cubicBezTo>
                <a:cubicBezTo>
                  <a:pt x="89" y="26"/>
                  <a:pt x="92" y="23"/>
                  <a:pt x="92" y="20"/>
                </a:cubicBezTo>
                <a:cubicBezTo>
                  <a:pt x="92" y="17"/>
                  <a:pt x="89" y="14"/>
                  <a:pt x="86" y="14"/>
                </a:cubicBezTo>
                <a:close/>
                <a:moveTo>
                  <a:pt x="46" y="4"/>
                </a:moveTo>
                <a:cubicBezTo>
                  <a:pt x="66" y="18"/>
                  <a:pt x="66" y="18"/>
                  <a:pt x="66" y="18"/>
                </a:cubicBezTo>
                <a:cubicBezTo>
                  <a:pt x="26" y="18"/>
                  <a:pt x="26" y="18"/>
                  <a:pt x="26" y="18"/>
                </a:cubicBezTo>
                <a:lnTo>
                  <a:pt x="46" y="4"/>
                </a:lnTo>
                <a:close/>
                <a:moveTo>
                  <a:pt x="65" y="46"/>
                </a:moveTo>
                <a:cubicBezTo>
                  <a:pt x="55" y="53"/>
                  <a:pt x="55" y="53"/>
                  <a:pt x="55" y="53"/>
                </a:cubicBezTo>
                <a:cubicBezTo>
                  <a:pt x="59" y="65"/>
                  <a:pt x="59" y="65"/>
                  <a:pt x="59" y="65"/>
                </a:cubicBezTo>
                <a:cubicBezTo>
                  <a:pt x="59" y="66"/>
                  <a:pt x="59" y="67"/>
                  <a:pt x="58" y="67"/>
                </a:cubicBezTo>
                <a:cubicBezTo>
                  <a:pt x="58" y="68"/>
                  <a:pt x="57" y="68"/>
                  <a:pt x="56" y="67"/>
                </a:cubicBezTo>
                <a:cubicBezTo>
                  <a:pt x="46" y="60"/>
                  <a:pt x="46" y="60"/>
                  <a:pt x="46" y="60"/>
                </a:cubicBezTo>
                <a:cubicBezTo>
                  <a:pt x="36" y="67"/>
                  <a:pt x="36" y="67"/>
                  <a:pt x="36" y="67"/>
                </a:cubicBezTo>
                <a:cubicBezTo>
                  <a:pt x="36" y="68"/>
                  <a:pt x="35" y="68"/>
                  <a:pt x="35" y="68"/>
                </a:cubicBezTo>
                <a:cubicBezTo>
                  <a:pt x="34" y="68"/>
                  <a:pt x="34" y="68"/>
                  <a:pt x="34" y="67"/>
                </a:cubicBezTo>
                <a:cubicBezTo>
                  <a:pt x="33" y="67"/>
                  <a:pt x="33" y="66"/>
                  <a:pt x="33" y="65"/>
                </a:cubicBezTo>
                <a:cubicBezTo>
                  <a:pt x="37" y="53"/>
                  <a:pt x="37" y="53"/>
                  <a:pt x="37" y="53"/>
                </a:cubicBezTo>
                <a:cubicBezTo>
                  <a:pt x="27" y="46"/>
                  <a:pt x="27" y="46"/>
                  <a:pt x="27" y="46"/>
                </a:cubicBezTo>
                <a:cubicBezTo>
                  <a:pt x="26" y="45"/>
                  <a:pt x="26" y="44"/>
                  <a:pt x="26" y="43"/>
                </a:cubicBezTo>
                <a:cubicBezTo>
                  <a:pt x="26" y="43"/>
                  <a:pt x="27" y="42"/>
                  <a:pt x="28" y="42"/>
                </a:cubicBezTo>
                <a:cubicBezTo>
                  <a:pt x="40" y="42"/>
                  <a:pt x="40" y="42"/>
                  <a:pt x="40" y="42"/>
                </a:cubicBezTo>
                <a:cubicBezTo>
                  <a:pt x="44" y="30"/>
                  <a:pt x="44" y="30"/>
                  <a:pt x="44" y="30"/>
                </a:cubicBezTo>
                <a:cubicBezTo>
                  <a:pt x="45" y="28"/>
                  <a:pt x="47" y="28"/>
                  <a:pt x="48" y="30"/>
                </a:cubicBezTo>
                <a:cubicBezTo>
                  <a:pt x="52" y="42"/>
                  <a:pt x="52" y="42"/>
                  <a:pt x="52" y="42"/>
                </a:cubicBezTo>
                <a:cubicBezTo>
                  <a:pt x="64" y="42"/>
                  <a:pt x="64" y="42"/>
                  <a:pt x="64" y="42"/>
                </a:cubicBezTo>
                <a:cubicBezTo>
                  <a:pt x="65" y="42"/>
                  <a:pt x="66" y="43"/>
                  <a:pt x="66" y="43"/>
                </a:cubicBezTo>
                <a:cubicBezTo>
                  <a:pt x="66" y="44"/>
                  <a:pt x="66" y="45"/>
                  <a:pt x="65" y="4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38" name="Google Shape;438;p11"/>
          <p:cNvSpPr/>
          <p:nvPr/>
        </p:nvSpPr>
        <p:spPr>
          <a:xfrm>
            <a:off x="5046818" y="5204331"/>
            <a:ext cx="360363" cy="357188"/>
          </a:xfrm>
          <a:custGeom>
            <a:rect b="b" l="l" r="r" t="t"/>
            <a:pathLst>
              <a:path extrusionOk="0" h="95" w="96">
                <a:moveTo>
                  <a:pt x="88" y="57"/>
                </a:moveTo>
                <a:cubicBezTo>
                  <a:pt x="92" y="57"/>
                  <a:pt x="96" y="53"/>
                  <a:pt x="96" y="49"/>
                </a:cubicBezTo>
                <a:cubicBezTo>
                  <a:pt x="96" y="45"/>
                  <a:pt x="92" y="41"/>
                  <a:pt x="88" y="41"/>
                </a:cubicBezTo>
                <a:cubicBezTo>
                  <a:pt x="84" y="41"/>
                  <a:pt x="80" y="45"/>
                  <a:pt x="80" y="49"/>
                </a:cubicBezTo>
                <a:cubicBezTo>
                  <a:pt x="80" y="50"/>
                  <a:pt x="80" y="50"/>
                  <a:pt x="80" y="51"/>
                </a:cubicBezTo>
                <a:cubicBezTo>
                  <a:pt x="66" y="59"/>
                  <a:pt x="66" y="59"/>
                  <a:pt x="66" y="59"/>
                </a:cubicBezTo>
                <a:cubicBezTo>
                  <a:pt x="65" y="58"/>
                  <a:pt x="63" y="57"/>
                  <a:pt x="60" y="57"/>
                </a:cubicBezTo>
                <a:cubicBezTo>
                  <a:pt x="57" y="57"/>
                  <a:pt x="54" y="60"/>
                  <a:pt x="53" y="63"/>
                </a:cubicBezTo>
                <a:cubicBezTo>
                  <a:pt x="39" y="63"/>
                  <a:pt x="39" y="63"/>
                  <a:pt x="39" y="63"/>
                </a:cubicBezTo>
                <a:cubicBezTo>
                  <a:pt x="38" y="60"/>
                  <a:pt x="35" y="57"/>
                  <a:pt x="31" y="57"/>
                </a:cubicBezTo>
                <a:cubicBezTo>
                  <a:pt x="26" y="57"/>
                  <a:pt x="23" y="61"/>
                  <a:pt x="23" y="65"/>
                </a:cubicBezTo>
                <a:cubicBezTo>
                  <a:pt x="23" y="66"/>
                  <a:pt x="23" y="67"/>
                  <a:pt x="23" y="67"/>
                </a:cubicBezTo>
                <a:cubicBezTo>
                  <a:pt x="4" y="80"/>
                  <a:pt x="4" y="80"/>
                  <a:pt x="4" y="80"/>
                </a:cubicBezTo>
                <a:cubicBezTo>
                  <a:pt x="4" y="48"/>
                  <a:pt x="4" y="48"/>
                  <a:pt x="4" y="48"/>
                </a:cubicBezTo>
                <a:cubicBezTo>
                  <a:pt x="28" y="33"/>
                  <a:pt x="28" y="33"/>
                  <a:pt x="28" y="33"/>
                </a:cubicBezTo>
                <a:cubicBezTo>
                  <a:pt x="30" y="35"/>
                  <a:pt x="32" y="35"/>
                  <a:pt x="34" y="35"/>
                </a:cubicBezTo>
                <a:cubicBezTo>
                  <a:pt x="37" y="35"/>
                  <a:pt x="39" y="34"/>
                  <a:pt x="41" y="32"/>
                </a:cubicBezTo>
                <a:cubicBezTo>
                  <a:pt x="57" y="37"/>
                  <a:pt x="57" y="37"/>
                  <a:pt x="57" y="37"/>
                </a:cubicBezTo>
                <a:cubicBezTo>
                  <a:pt x="57" y="37"/>
                  <a:pt x="56" y="37"/>
                  <a:pt x="56" y="37"/>
                </a:cubicBezTo>
                <a:cubicBezTo>
                  <a:pt x="56" y="41"/>
                  <a:pt x="60" y="45"/>
                  <a:pt x="64" y="45"/>
                </a:cubicBezTo>
                <a:cubicBezTo>
                  <a:pt x="69" y="45"/>
                  <a:pt x="72" y="41"/>
                  <a:pt x="72" y="37"/>
                </a:cubicBezTo>
                <a:cubicBezTo>
                  <a:pt x="72" y="35"/>
                  <a:pt x="72" y="33"/>
                  <a:pt x="71" y="32"/>
                </a:cubicBezTo>
                <a:cubicBezTo>
                  <a:pt x="84" y="15"/>
                  <a:pt x="84" y="15"/>
                  <a:pt x="84" y="15"/>
                </a:cubicBezTo>
                <a:cubicBezTo>
                  <a:pt x="85" y="15"/>
                  <a:pt x="87" y="16"/>
                  <a:pt x="88" y="16"/>
                </a:cubicBezTo>
                <a:cubicBezTo>
                  <a:pt x="92" y="16"/>
                  <a:pt x="96" y="12"/>
                  <a:pt x="96" y="8"/>
                </a:cubicBezTo>
                <a:cubicBezTo>
                  <a:pt x="96" y="3"/>
                  <a:pt x="92" y="0"/>
                  <a:pt x="88" y="0"/>
                </a:cubicBezTo>
                <a:cubicBezTo>
                  <a:pt x="84" y="0"/>
                  <a:pt x="80" y="3"/>
                  <a:pt x="80" y="8"/>
                </a:cubicBezTo>
                <a:cubicBezTo>
                  <a:pt x="80" y="9"/>
                  <a:pt x="81" y="11"/>
                  <a:pt x="81" y="12"/>
                </a:cubicBezTo>
                <a:cubicBezTo>
                  <a:pt x="68" y="30"/>
                  <a:pt x="68" y="30"/>
                  <a:pt x="68" y="30"/>
                </a:cubicBezTo>
                <a:cubicBezTo>
                  <a:pt x="67" y="29"/>
                  <a:pt x="66" y="29"/>
                  <a:pt x="64" y="29"/>
                </a:cubicBezTo>
                <a:cubicBezTo>
                  <a:pt x="62" y="29"/>
                  <a:pt x="59" y="31"/>
                  <a:pt x="58" y="33"/>
                </a:cubicBezTo>
                <a:cubicBezTo>
                  <a:pt x="42" y="28"/>
                  <a:pt x="42" y="28"/>
                  <a:pt x="42" y="28"/>
                </a:cubicBezTo>
                <a:cubicBezTo>
                  <a:pt x="42" y="28"/>
                  <a:pt x="42" y="28"/>
                  <a:pt x="42" y="27"/>
                </a:cubicBezTo>
                <a:cubicBezTo>
                  <a:pt x="42" y="23"/>
                  <a:pt x="38" y="19"/>
                  <a:pt x="34" y="19"/>
                </a:cubicBezTo>
                <a:cubicBezTo>
                  <a:pt x="30" y="19"/>
                  <a:pt x="26" y="23"/>
                  <a:pt x="26" y="27"/>
                </a:cubicBezTo>
                <a:cubicBezTo>
                  <a:pt x="26" y="28"/>
                  <a:pt x="26" y="29"/>
                  <a:pt x="26" y="30"/>
                </a:cubicBezTo>
                <a:cubicBezTo>
                  <a:pt x="4" y="43"/>
                  <a:pt x="4" y="43"/>
                  <a:pt x="4" y="43"/>
                </a:cubicBezTo>
                <a:cubicBezTo>
                  <a:pt x="4" y="3"/>
                  <a:pt x="4" y="3"/>
                  <a:pt x="4" y="3"/>
                </a:cubicBezTo>
                <a:cubicBezTo>
                  <a:pt x="4" y="2"/>
                  <a:pt x="3" y="1"/>
                  <a:pt x="2" y="1"/>
                </a:cubicBezTo>
                <a:cubicBezTo>
                  <a:pt x="1" y="1"/>
                  <a:pt x="0" y="2"/>
                  <a:pt x="0" y="3"/>
                </a:cubicBezTo>
                <a:cubicBezTo>
                  <a:pt x="0" y="93"/>
                  <a:pt x="0" y="93"/>
                  <a:pt x="0" y="93"/>
                </a:cubicBezTo>
                <a:cubicBezTo>
                  <a:pt x="0" y="94"/>
                  <a:pt x="1" y="95"/>
                  <a:pt x="2" y="95"/>
                </a:cubicBezTo>
                <a:cubicBezTo>
                  <a:pt x="92" y="95"/>
                  <a:pt x="92" y="95"/>
                  <a:pt x="92" y="95"/>
                </a:cubicBezTo>
                <a:cubicBezTo>
                  <a:pt x="93" y="95"/>
                  <a:pt x="94" y="94"/>
                  <a:pt x="94" y="93"/>
                </a:cubicBezTo>
                <a:cubicBezTo>
                  <a:pt x="94" y="92"/>
                  <a:pt x="93" y="91"/>
                  <a:pt x="92" y="91"/>
                </a:cubicBezTo>
                <a:cubicBezTo>
                  <a:pt x="4" y="91"/>
                  <a:pt x="4" y="91"/>
                  <a:pt x="4" y="91"/>
                </a:cubicBezTo>
                <a:cubicBezTo>
                  <a:pt x="4" y="85"/>
                  <a:pt x="4" y="85"/>
                  <a:pt x="4" y="85"/>
                </a:cubicBezTo>
                <a:cubicBezTo>
                  <a:pt x="25" y="71"/>
                  <a:pt x="25" y="71"/>
                  <a:pt x="25" y="71"/>
                </a:cubicBezTo>
                <a:cubicBezTo>
                  <a:pt x="27" y="72"/>
                  <a:pt x="29" y="73"/>
                  <a:pt x="31" y="73"/>
                </a:cubicBezTo>
                <a:cubicBezTo>
                  <a:pt x="35" y="73"/>
                  <a:pt x="38" y="70"/>
                  <a:pt x="39" y="67"/>
                </a:cubicBezTo>
                <a:cubicBezTo>
                  <a:pt x="53" y="67"/>
                  <a:pt x="53" y="67"/>
                  <a:pt x="53" y="67"/>
                </a:cubicBezTo>
                <a:cubicBezTo>
                  <a:pt x="54" y="70"/>
                  <a:pt x="57" y="73"/>
                  <a:pt x="60" y="73"/>
                </a:cubicBezTo>
                <a:cubicBezTo>
                  <a:pt x="65" y="73"/>
                  <a:pt x="68" y="69"/>
                  <a:pt x="68" y="65"/>
                </a:cubicBezTo>
                <a:cubicBezTo>
                  <a:pt x="68" y="64"/>
                  <a:pt x="68" y="64"/>
                  <a:pt x="68" y="63"/>
                </a:cubicBezTo>
                <a:cubicBezTo>
                  <a:pt x="82" y="55"/>
                  <a:pt x="82" y="55"/>
                  <a:pt x="82" y="55"/>
                </a:cubicBezTo>
                <a:cubicBezTo>
                  <a:pt x="84" y="56"/>
                  <a:pt x="86" y="57"/>
                  <a:pt x="88" y="5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439" name="Google Shape;439;p11"/>
          <p:cNvGrpSpPr/>
          <p:nvPr/>
        </p:nvGrpSpPr>
        <p:grpSpPr>
          <a:xfrm>
            <a:off x="607837" y="4702862"/>
            <a:ext cx="297821" cy="299132"/>
            <a:chOff x="6997700" y="3970338"/>
            <a:chExt cx="360363" cy="361950"/>
          </a:xfrm>
        </p:grpSpPr>
        <p:sp>
          <p:nvSpPr>
            <p:cNvPr id="440" name="Google Shape;440;p11"/>
            <p:cNvSpPr/>
            <p:nvPr/>
          </p:nvSpPr>
          <p:spPr>
            <a:xfrm>
              <a:off x="7088188" y="3970338"/>
              <a:ext cx="30163" cy="74613"/>
            </a:xfrm>
            <a:custGeom>
              <a:rect b="b" l="l" r="r" t="t"/>
              <a:pathLst>
                <a:path extrusionOk="0" h="20" w="8">
                  <a:moveTo>
                    <a:pt x="4" y="20"/>
                  </a:moveTo>
                  <a:cubicBezTo>
                    <a:pt x="6" y="20"/>
                    <a:pt x="8" y="18"/>
                    <a:pt x="8" y="16"/>
                  </a:cubicBezTo>
                  <a:cubicBezTo>
                    <a:pt x="8" y="4"/>
                    <a:pt x="8" y="4"/>
                    <a:pt x="8" y="4"/>
                  </a:cubicBezTo>
                  <a:cubicBezTo>
                    <a:pt x="8" y="2"/>
                    <a:pt x="6" y="0"/>
                    <a:pt x="4" y="0"/>
                  </a:cubicBezTo>
                  <a:cubicBezTo>
                    <a:pt x="2" y="0"/>
                    <a:pt x="0" y="2"/>
                    <a:pt x="0" y="4"/>
                  </a:cubicBezTo>
                  <a:cubicBezTo>
                    <a:pt x="0" y="16"/>
                    <a:pt x="0" y="16"/>
                    <a:pt x="0" y="16"/>
                  </a:cubicBezTo>
                  <a:cubicBezTo>
                    <a:pt x="0" y="18"/>
                    <a:pt x="2" y="20"/>
                    <a:pt x="4" y="2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1" name="Google Shape;441;p11"/>
            <p:cNvSpPr/>
            <p:nvPr/>
          </p:nvSpPr>
          <p:spPr>
            <a:xfrm>
              <a:off x="6997700" y="4060825"/>
              <a:ext cx="74613" cy="30163"/>
            </a:xfrm>
            <a:custGeom>
              <a:rect b="b" l="l" r="r" t="t"/>
              <a:pathLst>
                <a:path extrusionOk="0" h="8" w="20">
                  <a:moveTo>
                    <a:pt x="16" y="0"/>
                  </a:moveTo>
                  <a:cubicBezTo>
                    <a:pt x="4" y="0"/>
                    <a:pt x="4" y="0"/>
                    <a:pt x="4" y="0"/>
                  </a:cubicBezTo>
                  <a:cubicBezTo>
                    <a:pt x="2" y="0"/>
                    <a:pt x="0" y="2"/>
                    <a:pt x="0" y="4"/>
                  </a:cubicBezTo>
                  <a:cubicBezTo>
                    <a:pt x="0" y="6"/>
                    <a:pt x="2" y="8"/>
                    <a:pt x="4" y="8"/>
                  </a:cubicBezTo>
                  <a:cubicBezTo>
                    <a:pt x="16" y="8"/>
                    <a:pt x="16" y="8"/>
                    <a:pt x="16" y="8"/>
                  </a:cubicBezTo>
                  <a:cubicBezTo>
                    <a:pt x="18" y="8"/>
                    <a:pt x="20" y="6"/>
                    <a:pt x="20" y="4"/>
                  </a:cubicBezTo>
                  <a:cubicBezTo>
                    <a:pt x="20" y="2"/>
                    <a:pt x="18" y="0"/>
                    <a:pt x="1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2" name="Google Shape;442;p11"/>
            <p:cNvSpPr/>
            <p:nvPr/>
          </p:nvSpPr>
          <p:spPr>
            <a:xfrm>
              <a:off x="6997700" y="4211638"/>
              <a:ext cx="74613" cy="30163"/>
            </a:xfrm>
            <a:custGeom>
              <a:rect b="b" l="l" r="r" t="t"/>
              <a:pathLst>
                <a:path extrusionOk="0" h="8" w="20">
                  <a:moveTo>
                    <a:pt x="16" y="0"/>
                  </a:moveTo>
                  <a:cubicBezTo>
                    <a:pt x="4" y="0"/>
                    <a:pt x="4" y="0"/>
                    <a:pt x="4" y="0"/>
                  </a:cubicBezTo>
                  <a:cubicBezTo>
                    <a:pt x="2" y="0"/>
                    <a:pt x="0" y="2"/>
                    <a:pt x="0" y="4"/>
                  </a:cubicBezTo>
                  <a:cubicBezTo>
                    <a:pt x="0" y="6"/>
                    <a:pt x="2" y="8"/>
                    <a:pt x="4" y="8"/>
                  </a:cubicBezTo>
                  <a:cubicBezTo>
                    <a:pt x="16" y="8"/>
                    <a:pt x="16" y="8"/>
                    <a:pt x="16" y="8"/>
                  </a:cubicBezTo>
                  <a:cubicBezTo>
                    <a:pt x="18" y="8"/>
                    <a:pt x="20" y="6"/>
                    <a:pt x="20" y="4"/>
                  </a:cubicBezTo>
                  <a:cubicBezTo>
                    <a:pt x="20" y="2"/>
                    <a:pt x="18" y="0"/>
                    <a:pt x="1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3" name="Google Shape;443;p11"/>
            <p:cNvSpPr/>
            <p:nvPr/>
          </p:nvSpPr>
          <p:spPr>
            <a:xfrm>
              <a:off x="7237413" y="3970338"/>
              <a:ext cx="30163" cy="74613"/>
            </a:xfrm>
            <a:custGeom>
              <a:rect b="b" l="l" r="r" t="t"/>
              <a:pathLst>
                <a:path extrusionOk="0" h="20" w="8">
                  <a:moveTo>
                    <a:pt x="4" y="0"/>
                  </a:moveTo>
                  <a:cubicBezTo>
                    <a:pt x="2" y="0"/>
                    <a:pt x="0" y="2"/>
                    <a:pt x="0" y="4"/>
                  </a:cubicBezTo>
                  <a:cubicBezTo>
                    <a:pt x="0" y="16"/>
                    <a:pt x="0" y="16"/>
                    <a:pt x="0" y="16"/>
                  </a:cubicBezTo>
                  <a:cubicBezTo>
                    <a:pt x="0" y="18"/>
                    <a:pt x="2" y="20"/>
                    <a:pt x="4" y="20"/>
                  </a:cubicBezTo>
                  <a:cubicBezTo>
                    <a:pt x="6" y="20"/>
                    <a:pt x="8" y="18"/>
                    <a:pt x="8" y="16"/>
                  </a:cubicBezTo>
                  <a:cubicBezTo>
                    <a:pt x="8" y="4"/>
                    <a:pt x="8" y="4"/>
                    <a:pt x="8" y="4"/>
                  </a:cubicBezTo>
                  <a:cubicBezTo>
                    <a:pt x="8" y="2"/>
                    <a:pt x="6" y="0"/>
                    <a:pt x="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4" name="Google Shape;444;p11"/>
            <p:cNvSpPr/>
            <p:nvPr/>
          </p:nvSpPr>
          <p:spPr>
            <a:xfrm>
              <a:off x="7088188" y="4256088"/>
              <a:ext cx="30163" cy="76200"/>
            </a:xfrm>
            <a:custGeom>
              <a:rect b="b" l="l" r="r" t="t"/>
              <a:pathLst>
                <a:path extrusionOk="0" h="20" w="8">
                  <a:moveTo>
                    <a:pt x="4" y="0"/>
                  </a:moveTo>
                  <a:cubicBezTo>
                    <a:pt x="2" y="0"/>
                    <a:pt x="0" y="2"/>
                    <a:pt x="0" y="4"/>
                  </a:cubicBezTo>
                  <a:cubicBezTo>
                    <a:pt x="0" y="16"/>
                    <a:pt x="0" y="16"/>
                    <a:pt x="0" y="16"/>
                  </a:cubicBezTo>
                  <a:cubicBezTo>
                    <a:pt x="0" y="18"/>
                    <a:pt x="2" y="20"/>
                    <a:pt x="4" y="20"/>
                  </a:cubicBezTo>
                  <a:cubicBezTo>
                    <a:pt x="6" y="20"/>
                    <a:pt x="8" y="18"/>
                    <a:pt x="8" y="16"/>
                  </a:cubicBezTo>
                  <a:cubicBezTo>
                    <a:pt x="8" y="4"/>
                    <a:pt x="8" y="4"/>
                    <a:pt x="8" y="4"/>
                  </a:cubicBezTo>
                  <a:cubicBezTo>
                    <a:pt x="8" y="2"/>
                    <a:pt x="6" y="0"/>
                    <a:pt x="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5" name="Google Shape;445;p11"/>
            <p:cNvSpPr/>
            <p:nvPr/>
          </p:nvSpPr>
          <p:spPr>
            <a:xfrm>
              <a:off x="7237413" y="4256088"/>
              <a:ext cx="30163" cy="76200"/>
            </a:xfrm>
            <a:custGeom>
              <a:rect b="b" l="l" r="r" t="t"/>
              <a:pathLst>
                <a:path extrusionOk="0" h="20" w="8">
                  <a:moveTo>
                    <a:pt x="4" y="0"/>
                  </a:moveTo>
                  <a:cubicBezTo>
                    <a:pt x="2" y="0"/>
                    <a:pt x="0" y="2"/>
                    <a:pt x="0" y="4"/>
                  </a:cubicBezTo>
                  <a:cubicBezTo>
                    <a:pt x="0" y="16"/>
                    <a:pt x="0" y="16"/>
                    <a:pt x="0" y="16"/>
                  </a:cubicBezTo>
                  <a:cubicBezTo>
                    <a:pt x="0" y="18"/>
                    <a:pt x="2" y="20"/>
                    <a:pt x="4" y="20"/>
                  </a:cubicBezTo>
                  <a:cubicBezTo>
                    <a:pt x="6" y="20"/>
                    <a:pt x="8" y="18"/>
                    <a:pt x="8" y="16"/>
                  </a:cubicBezTo>
                  <a:cubicBezTo>
                    <a:pt x="8" y="4"/>
                    <a:pt x="8" y="4"/>
                    <a:pt x="8" y="4"/>
                  </a:cubicBezTo>
                  <a:cubicBezTo>
                    <a:pt x="8" y="2"/>
                    <a:pt x="6" y="0"/>
                    <a:pt x="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6" name="Google Shape;446;p11"/>
            <p:cNvSpPr/>
            <p:nvPr/>
          </p:nvSpPr>
          <p:spPr>
            <a:xfrm>
              <a:off x="7283450" y="4060825"/>
              <a:ext cx="74613" cy="30163"/>
            </a:xfrm>
            <a:custGeom>
              <a:rect b="b" l="l" r="r" t="t"/>
              <a:pathLst>
                <a:path extrusionOk="0" h="8" w="20">
                  <a:moveTo>
                    <a:pt x="4" y="8"/>
                  </a:move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cubicBezTo>
                    <a:pt x="0" y="6"/>
                    <a:pt x="2" y="8"/>
                    <a:pt x="4" y="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7" name="Google Shape;447;p11"/>
            <p:cNvSpPr/>
            <p:nvPr/>
          </p:nvSpPr>
          <p:spPr>
            <a:xfrm>
              <a:off x="7283450" y="4211638"/>
              <a:ext cx="74613" cy="30163"/>
            </a:xfrm>
            <a:custGeom>
              <a:rect b="b" l="l" r="r" t="t"/>
              <a:pathLst>
                <a:path extrusionOk="0" h="8" w="20">
                  <a:moveTo>
                    <a:pt x="16" y="0"/>
                  </a:moveTo>
                  <a:cubicBezTo>
                    <a:pt x="4" y="0"/>
                    <a:pt x="4" y="0"/>
                    <a:pt x="4" y="0"/>
                  </a:cubicBezTo>
                  <a:cubicBezTo>
                    <a:pt x="2" y="0"/>
                    <a:pt x="0" y="2"/>
                    <a:pt x="0" y="4"/>
                  </a:cubicBezTo>
                  <a:cubicBezTo>
                    <a:pt x="0" y="6"/>
                    <a:pt x="2" y="8"/>
                    <a:pt x="4" y="8"/>
                  </a:cubicBezTo>
                  <a:cubicBezTo>
                    <a:pt x="16" y="8"/>
                    <a:pt x="16" y="8"/>
                    <a:pt x="16" y="8"/>
                  </a:cubicBezTo>
                  <a:cubicBezTo>
                    <a:pt x="18" y="8"/>
                    <a:pt x="20" y="6"/>
                    <a:pt x="20" y="4"/>
                  </a:cubicBezTo>
                  <a:cubicBezTo>
                    <a:pt x="20" y="2"/>
                    <a:pt x="18" y="0"/>
                    <a:pt x="16"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48" name="Google Shape;448;p11"/>
            <p:cNvSpPr/>
            <p:nvPr/>
          </p:nvSpPr>
          <p:spPr>
            <a:xfrm>
              <a:off x="7088188" y="4060825"/>
              <a:ext cx="179388" cy="180975"/>
            </a:xfrm>
            <a:custGeom>
              <a:rect b="b" l="l" r="r" t="t"/>
              <a:pathLst>
                <a:path extrusionOk="0" h="48" w="48">
                  <a:moveTo>
                    <a:pt x="44" y="0"/>
                  </a:moveTo>
                  <a:cubicBezTo>
                    <a:pt x="4" y="0"/>
                    <a:pt x="4" y="0"/>
                    <a:pt x="4" y="0"/>
                  </a:cubicBezTo>
                  <a:cubicBezTo>
                    <a:pt x="2" y="0"/>
                    <a:pt x="0" y="2"/>
                    <a:pt x="0" y="4"/>
                  </a:cubicBezTo>
                  <a:cubicBezTo>
                    <a:pt x="0" y="44"/>
                    <a:pt x="0" y="44"/>
                    <a:pt x="0" y="44"/>
                  </a:cubicBezTo>
                  <a:cubicBezTo>
                    <a:pt x="0" y="46"/>
                    <a:pt x="2" y="48"/>
                    <a:pt x="4" y="48"/>
                  </a:cubicBezTo>
                  <a:cubicBezTo>
                    <a:pt x="44" y="48"/>
                    <a:pt x="44" y="48"/>
                    <a:pt x="44" y="48"/>
                  </a:cubicBezTo>
                  <a:cubicBezTo>
                    <a:pt x="46" y="48"/>
                    <a:pt x="48" y="46"/>
                    <a:pt x="48" y="44"/>
                  </a:cubicBezTo>
                  <a:cubicBezTo>
                    <a:pt x="48" y="4"/>
                    <a:pt x="48" y="4"/>
                    <a:pt x="48" y="4"/>
                  </a:cubicBezTo>
                  <a:cubicBezTo>
                    <a:pt x="48" y="2"/>
                    <a:pt x="46" y="0"/>
                    <a:pt x="44" y="0"/>
                  </a:cubicBezTo>
                  <a:close/>
                  <a:moveTo>
                    <a:pt x="40" y="40"/>
                  </a:moveTo>
                  <a:cubicBezTo>
                    <a:pt x="8" y="40"/>
                    <a:pt x="8" y="40"/>
                    <a:pt x="8" y="40"/>
                  </a:cubicBezTo>
                  <a:cubicBezTo>
                    <a:pt x="8" y="8"/>
                    <a:pt x="8" y="8"/>
                    <a:pt x="8" y="8"/>
                  </a:cubicBezTo>
                  <a:cubicBezTo>
                    <a:pt x="40" y="8"/>
                    <a:pt x="40" y="8"/>
                    <a:pt x="40" y="8"/>
                  </a:cubicBezTo>
                  <a:lnTo>
                    <a:pt x="40" y="4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2"/>
          <p:cNvSpPr/>
          <p:nvPr/>
        </p:nvSpPr>
        <p:spPr>
          <a:xfrm>
            <a:off x="1" y="1171576"/>
            <a:ext cx="9144000" cy="24276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454" name="Google Shape;454;p12"/>
          <p:cNvCxnSpPr/>
          <p:nvPr/>
        </p:nvCxnSpPr>
        <p:spPr>
          <a:xfrm>
            <a:off x="2501153" y="3137888"/>
            <a:ext cx="287923" cy="0"/>
          </a:xfrm>
          <a:prstGeom prst="straightConnector1">
            <a:avLst/>
          </a:prstGeom>
          <a:noFill/>
          <a:ln cap="flat" cmpd="sng" w="9525">
            <a:solidFill>
              <a:srgbClr val="D8D8D8"/>
            </a:solidFill>
            <a:prstDash val="solid"/>
            <a:miter lim="800000"/>
            <a:headEnd len="sm" w="sm" type="none"/>
            <a:tailEnd len="sm" w="sm" type="none"/>
          </a:ln>
        </p:spPr>
      </p:cxnSp>
      <p:cxnSp>
        <p:nvCxnSpPr>
          <p:cNvPr id="455" name="Google Shape;455;p12"/>
          <p:cNvCxnSpPr/>
          <p:nvPr/>
        </p:nvCxnSpPr>
        <p:spPr>
          <a:xfrm>
            <a:off x="2501153" y="2411057"/>
            <a:ext cx="287923" cy="0"/>
          </a:xfrm>
          <a:prstGeom prst="straightConnector1">
            <a:avLst/>
          </a:prstGeom>
          <a:noFill/>
          <a:ln cap="flat" cmpd="sng" w="9525">
            <a:solidFill>
              <a:srgbClr val="D8D8D8"/>
            </a:solidFill>
            <a:prstDash val="solid"/>
            <a:miter lim="800000"/>
            <a:headEnd len="sm" w="sm" type="none"/>
            <a:tailEnd len="sm" w="sm" type="none"/>
          </a:ln>
        </p:spPr>
      </p:cxnSp>
      <p:cxnSp>
        <p:nvCxnSpPr>
          <p:cNvPr id="456" name="Google Shape;456;p12"/>
          <p:cNvCxnSpPr/>
          <p:nvPr/>
        </p:nvCxnSpPr>
        <p:spPr>
          <a:xfrm>
            <a:off x="2501153" y="1684226"/>
            <a:ext cx="287923" cy="0"/>
          </a:xfrm>
          <a:prstGeom prst="straightConnector1">
            <a:avLst/>
          </a:prstGeom>
          <a:noFill/>
          <a:ln cap="flat" cmpd="sng" w="9525">
            <a:solidFill>
              <a:srgbClr val="D8D8D8"/>
            </a:solidFill>
            <a:prstDash val="solid"/>
            <a:miter lim="800000"/>
            <a:headEnd len="sm" w="sm" type="none"/>
            <a:tailEnd len="sm" w="sm" type="none"/>
          </a:ln>
        </p:spPr>
      </p:cxnSp>
      <p:sp>
        <p:nvSpPr>
          <p:cNvPr id="457" name="Google Shape;457;p12"/>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Growth</a:t>
            </a:r>
            <a:endParaRPr/>
          </a:p>
        </p:txBody>
      </p:sp>
      <p:sp>
        <p:nvSpPr>
          <p:cNvPr id="458" name="Google Shape;458;p12"/>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59" name="Google Shape;459;p12"/>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sp>
        <p:nvSpPr>
          <p:cNvPr id="460" name="Google Shape;460;p12"/>
          <p:cNvSpPr/>
          <p:nvPr/>
        </p:nvSpPr>
        <p:spPr>
          <a:xfrm>
            <a:off x="3799558" y="1031882"/>
            <a:ext cx="1544885" cy="249277"/>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lt1"/>
                </a:solidFill>
                <a:latin typeface="Quattrocento Sans"/>
                <a:ea typeface="Quattrocento Sans"/>
                <a:cs typeface="Quattrocento Sans"/>
                <a:sym typeface="Quattrocento Sans"/>
              </a:rPr>
              <a:t>STAFF PLAN</a:t>
            </a:r>
            <a:endParaRPr/>
          </a:p>
        </p:txBody>
      </p:sp>
      <p:sp>
        <p:nvSpPr>
          <p:cNvPr id="461" name="Google Shape;461;p12"/>
          <p:cNvSpPr/>
          <p:nvPr/>
        </p:nvSpPr>
        <p:spPr>
          <a:xfrm>
            <a:off x="3527799" y="3599251"/>
            <a:ext cx="2088403" cy="249277"/>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chemeClr val="lt1"/>
                </a:solidFill>
                <a:latin typeface="Quattrocento Sans"/>
                <a:ea typeface="Quattrocento Sans"/>
                <a:cs typeface="Quattrocento Sans"/>
                <a:sym typeface="Quattrocento Sans"/>
              </a:rPr>
              <a:t>BUDGET &amp; SERVICE LEVELS</a:t>
            </a:r>
            <a:endParaRPr/>
          </a:p>
        </p:txBody>
      </p:sp>
      <p:graphicFrame>
        <p:nvGraphicFramePr>
          <p:cNvPr id="462" name="Google Shape;462;p12" title="Budget"/>
          <p:cNvGraphicFramePr/>
          <p:nvPr/>
        </p:nvGraphicFramePr>
        <p:xfrm>
          <a:off x="565150" y="3917444"/>
          <a:ext cx="7996238" cy="2340481"/>
        </p:xfrm>
        <a:graphic>
          <a:graphicData uri="http://schemas.openxmlformats.org/drawingml/2006/chart">
            <c:chart r:id="rId3"/>
          </a:graphicData>
        </a:graphic>
      </p:graphicFrame>
      <p:cxnSp>
        <p:nvCxnSpPr>
          <p:cNvPr id="463" name="Google Shape;463;p12"/>
          <p:cNvCxnSpPr/>
          <p:nvPr/>
        </p:nvCxnSpPr>
        <p:spPr>
          <a:xfrm>
            <a:off x="748694" y="1944258"/>
            <a:ext cx="0" cy="911604"/>
          </a:xfrm>
          <a:prstGeom prst="straightConnector1">
            <a:avLst/>
          </a:prstGeom>
          <a:noFill/>
          <a:ln cap="flat" cmpd="sng" w="9525">
            <a:solidFill>
              <a:srgbClr val="D8D8D8"/>
            </a:solidFill>
            <a:prstDash val="solid"/>
            <a:miter lim="800000"/>
            <a:headEnd len="sm" w="sm" type="none"/>
            <a:tailEnd len="sm" w="sm" type="none"/>
          </a:ln>
        </p:spPr>
      </p:cxnSp>
      <p:sp>
        <p:nvSpPr>
          <p:cNvPr id="464" name="Google Shape;464;p12"/>
          <p:cNvSpPr/>
          <p:nvPr/>
        </p:nvSpPr>
        <p:spPr>
          <a:xfrm>
            <a:off x="385764" y="1411474"/>
            <a:ext cx="725860" cy="545505"/>
          </a:xfrm>
          <a:prstGeom prst="roundRect">
            <a:avLst>
              <a:gd fmla="val 845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Executive Director</a:t>
            </a:r>
            <a:endParaRPr/>
          </a:p>
        </p:txBody>
      </p:sp>
      <p:sp>
        <p:nvSpPr>
          <p:cNvPr id="465" name="Google Shape;465;p12"/>
          <p:cNvSpPr/>
          <p:nvPr/>
        </p:nvSpPr>
        <p:spPr>
          <a:xfrm>
            <a:off x="385764" y="2865135"/>
            <a:ext cx="725860" cy="545505"/>
          </a:xfrm>
          <a:prstGeom prst="roundRect">
            <a:avLst>
              <a:gd fmla="val 845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Quattrocento Sans"/>
                <a:ea typeface="Quattrocento Sans"/>
                <a:cs typeface="Quattrocento Sans"/>
                <a:sym typeface="Quattrocento Sans"/>
              </a:rPr>
              <a:t>Executive Assistant</a:t>
            </a:r>
            <a:endParaRPr/>
          </a:p>
        </p:txBody>
      </p:sp>
      <p:sp>
        <p:nvSpPr>
          <p:cNvPr id="466" name="Google Shape;466;p12"/>
          <p:cNvSpPr/>
          <p:nvPr/>
        </p:nvSpPr>
        <p:spPr>
          <a:xfrm>
            <a:off x="2789076" y="2138305"/>
            <a:ext cx="1496682" cy="545505"/>
          </a:xfrm>
          <a:prstGeom prst="roundRect">
            <a:avLst>
              <a:gd fmla="val 845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Quattrocento Sans"/>
                <a:ea typeface="Quattrocento Sans"/>
                <a:cs typeface="Quattrocento Sans"/>
                <a:sym typeface="Quattrocento Sans"/>
              </a:rPr>
              <a:t>Partnerships &amp; Investments Officer</a:t>
            </a:r>
            <a:endParaRPr/>
          </a:p>
        </p:txBody>
      </p:sp>
      <p:sp>
        <p:nvSpPr>
          <p:cNvPr id="467" name="Google Shape;467;p12"/>
          <p:cNvSpPr/>
          <p:nvPr/>
        </p:nvSpPr>
        <p:spPr>
          <a:xfrm>
            <a:off x="2789076" y="1411474"/>
            <a:ext cx="910938" cy="545505"/>
          </a:xfrm>
          <a:prstGeom prst="roundRect">
            <a:avLst>
              <a:gd fmla="val 8450" name="adj"/>
            </a:avLst>
          </a:prstGeom>
          <a:solidFill>
            <a:srgbClr val="D8D8D8"/>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Human Services Administrator</a:t>
            </a:r>
            <a:endParaRPr/>
          </a:p>
        </p:txBody>
      </p:sp>
      <p:sp>
        <p:nvSpPr>
          <p:cNvPr id="468" name="Google Shape;468;p12"/>
          <p:cNvSpPr/>
          <p:nvPr/>
        </p:nvSpPr>
        <p:spPr>
          <a:xfrm>
            <a:off x="2789076" y="2865136"/>
            <a:ext cx="1496682" cy="545505"/>
          </a:xfrm>
          <a:prstGeom prst="roundRect">
            <a:avLst>
              <a:gd fmla="val 8450" name="adj"/>
            </a:avLst>
          </a:prstGeom>
          <a:solidFill>
            <a:srgbClr val="D8D8D8"/>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Thrift Shop Staff</a:t>
            </a:r>
            <a:endParaRPr/>
          </a:p>
        </p:txBody>
      </p:sp>
      <p:sp>
        <p:nvSpPr>
          <p:cNvPr id="469" name="Google Shape;469;p12"/>
          <p:cNvSpPr/>
          <p:nvPr/>
        </p:nvSpPr>
        <p:spPr>
          <a:xfrm>
            <a:off x="3800066" y="1411474"/>
            <a:ext cx="910938" cy="545505"/>
          </a:xfrm>
          <a:prstGeom prst="roundRect">
            <a:avLst>
              <a:gd fmla="val 8450" name="adj"/>
            </a:avLst>
          </a:prstGeom>
          <a:solidFill>
            <a:srgbClr val="D8D8D8"/>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Human Services Administrator</a:t>
            </a:r>
            <a:endParaRPr/>
          </a:p>
        </p:txBody>
      </p:sp>
      <p:sp>
        <p:nvSpPr>
          <p:cNvPr id="470" name="Google Shape;470;p12"/>
          <p:cNvSpPr/>
          <p:nvPr/>
        </p:nvSpPr>
        <p:spPr>
          <a:xfrm>
            <a:off x="4811056" y="1411474"/>
            <a:ext cx="910938" cy="545505"/>
          </a:xfrm>
          <a:prstGeom prst="roundRect">
            <a:avLst>
              <a:gd fmla="val 8450" name="adj"/>
            </a:avLst>
          </a:prstGeom>
          <a:solidFill>
            <a:schemeClr val="accen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Quattrocento Sans"/>
                <a:ea typeface="Quattrocento Sans"/>
                <a:cs typeface="Quattrocento Sans"/>
                <a:sym typeface="Quattrocento Sans"/>
              </a:rPr>
              <a:t>Human Services Administrator</a:t>
            </a:r>
            <a:endParaRPr/>
          </a:p>
        </p:txBody>
      </p:sp>
      <p:sp>
        <p:nvSpPr>
          <p:cNvPr id="471" name="Google Shape;471;p12"/>
          <p:cNvSpPr/>
          <p:nvPr/>
        </p:nvSpPr>
        <p:spPr>
          <a:xfrm>
            <a:off x="5822046" y="1411474"/>
            <a:ext cx="752841" cy="545505"/>
          </a:xfrm>
          <a:prstGeom prst="roundRect">
            <a:avLst>
              <a:gd fmla="val 845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Accounting Manager</a:t>
            </a:r>
            <a:endParaRPr/>
          </a:p>
        </p:txBody>
      </p:sp>
      <p:sp>
        <p:nvSpPr>
          <p:cNvPr id="472" name="Google Shape;472;p12"/>
          <p:cNvSpPr/>
          <p:nvPr/>
        </p:nvSpPr>
        <p:spPr>
          <a:xfrm>
            <a:off x="6674939" y="1411474"/>
            <a:ext cx="1072307" cy="545505"/>
          </a:xfrm>
          <a:prstGeom prst="roundRect">
            <a:avLst>
              <a:gd fmla="val 845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Content &amp; Graphic Design Coordinator</a:t>
            </a:r>
            <a:endParaRPr/>
          </a:p>
        </p:txBody>
      </p:sp>
      <p:sp>
        <p:nvSpPr>
          <p:cNvPr id="473" name="Google Shape;473;p12"/>
          <p:cNvSpPr/>
          <p:nvPr/>
        </p:nvSpPr>
        <p:spPr>
          <a:xfrm>
            <a:off x="7847300" y="1411474"/>
            <a:ext cx="910938" cy="545505"/>
          </a:xfrm>
          <a:prstGeom prst="roundRect">
            <a:avLst>
              <a:gd fmla="val 84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Quattrocento Sans"/>
                <a:ea typeface="Quattrocento Sans"/>
                <a:cs typeface="Quattrocento Sans"/>
                <a:sym typeface="Quattrocento Sans"/>
              </a:rPr>
              <a:t>Volunteer &amp; Administrative Coordinator</a:t>
            </a:r>
            <a:endParaRPr/>
          </a:p>
        </p:txBody>
      </p:sp>
      <p:sp>
        <p:nvSpPr>
          <p:cNvPr id="474" name="Google Shape;474;p12"/>
          <p:cNvSpPr/>
          <p:nvPr/>
        </p:nvSpPr>
        <p:spPr>
          <a:xfrm>
            <a:off x="6471852" y="3128920"/>
            <a:ext cx="1008535" cy="290039"/>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Quattrocento Sans"/>
                <a:ea typeface="Quattrocento Sans"/>
                <a:cs typeface="Quattrocento Sans"/>
                <a:sym typeface="Quattrocento Sans"/>
              </a:rPr>
              <a:t>Future</a:t>
            </a:r>
            <a:endParaRPr/>
          </a:p>
        </p:txBody>
      </p:sp>
      <p:sp>
        <p:nvSpPr>
          <p:cNvPr id="475" name="Google Shape;475;p12"/>
          <p:cNvSpPr/>
          <p:nvPr/>
        </p:nvSpPr>
        <p:spPr>
          <a:xfrm>
            <a:off x="7587133" y="3128920"/>
            <a:ext cx="1008535" cy="290039"/>
          </a:xfrm>
          <a:prstGeom prst="roundRect">
            <a:avLst>
              <a:gd fmla="val 50000" name="adj"/>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Program Delivery</a:t>
            </a:r>
            <a:endParaRPr/>
          </a:p>
        </p:txBody>
      </p:sp>
      <p:sp>
        <p:nvSpPr>
          <p:cNvPr id="476" name="Google Shape;476;p12"/>
          <p:cNvSpPr/>
          <p:nvPr/>
        </p:nvSpPr>
        <p:spPr>
          <a:xfrm>
            <a:off x="6471852" y="2710843"/>
            <a:ext cx="1008535" cy="290039"/>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Current</a:t>
            </a:r>
            <a:endParaRPr/>
          </a:p>
        </p:txBody>
      </p:sp>
      <p:sp>
        <p:nvSpPr>
          <p:cNvPr id="477" name="Google Shape;477;p12"/>
          <p:cNvSpPr/>
          <p:nvPr/>
        </p:nvSpPr>
        <p:spPr>
          <a:xfrm>
            <a:off x="7587133" y="2710843"/>
            <a:ext cx="1008535" cy="290039"/>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Quattrocento Sans"/>
                <a:ea typeface="Quattrocento Sans"/>
                <a:cs typeface="Quattrocento Sans"/>
                <a:sym typeface="Quattrocento Sans"/>
              </a:rPr>
              <a:t>2019</a:t>
            </a:r>
            <a:endParaRPr/>
          </a:p>
        </p:txBody>
      </p:sp>
      <p:sp>
        <p:nvSpPr>
          <p:cNvPr id="478" name="Google Shape;478;p12"/>
          <p:cNvSpPr txBox="1"/>
          <p:nvPr/>
        </p:nvSpPr>
        <p:spPr>
          <a:xfrm>
            <a:off x="1883452" y="4311800"/>
            <a:ext cx="1207363" cy="46166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lt1"/>
                </a:solidFill>
                <a:latin typeface="Quattrocento Sans"/>
                <a:ea typeface="Quattrocento Sans"/>
                <a:cs typeface="Quattrocento Sans"/>
                <a:sym typeface="Quattrocento Sans"/>
              </a:rPr>
              <a:t>Meeting 100% of the need</a:t>
            </a:r>
            <a:endParaRPr/>
          </a:p>
        </p:txBody>
      </p:sp>
      <p:cxnSp>
        <p:nvCxnSpPr>
          <p:cNvPr id="479" name="Google Shape;479;p12"/>
          <p:cNvCxnSpPr>
            <a:endCxn id="480" idx="1"/>
          </p:cNvCxnSpPr>
          <p:nvPr/>
        </p:nvCxnSpPr>
        <p:spPr>
          <a:xfrm>
            <a:off x="748595" y="2411058"/>
            <a:ext cx="542100" cy="0"/>
          </a:xfrm>
          <a:prstGeom prst="straightConnector1">
            <a:avLst/>
          </a:prstGeom>
          <a:noFill/>
          <a:ln cap="flat" cmpd="sng" w="9525">
            <a:solidFill>
              <a:srgbClr val="D8D8D8"/>
            </a:solidFill>
            <a:prstDash val="solid"/>
            <a:miter lim="800000"/>
            <a:headEnd len="sm" w="sm" type="none"/>
            <a:tailEnd len="sm" w="sm" type="none"/>
          </a:ln>
        </p:spPr>
      </p:cxnSp>
      <p:cxnSp>
        <p:nvCxnSpPr>
          <p:cNvPr id="481" name="Google Shape;481;p12"/>
          <p:cNvCxnSpPr/>
          <p:nvPr/>
        </p:nvCxnSpPr>
        <p:spPr>
          <a:xfrm>
            <a:off x="1201160" y="1684226"/>
            <a:ext cx="0" cy="1453662"/>
          </a:xfrm>
          <a:prstGeom prst="straightConnector1">
            <a:avLst/>
          </a:prstGeom>
          <a:noFill/>
          <a:ln cap="flat" cmpd="sng" w="9525">
            <a:solidFill>
              <a:srgbClr val="D8D8D8"/>
            </a:solidFill>
            <a:prstDash val="solid"/>
            <a:miter lim="800000"/>
            <a:headEnd len="sm" w="sm" type="none"/>
            <a:tailEnd len="sm" w="sm" type="none"/>
          </a:ln>
        </p:spPr>
      </p:cxnSp>
      <p:cxnSp>
        <p:nvCxnSpPr>
          <p:cNvPr id="482" name="Google Shape;482;p12"/>
          <p:cNvCxnSpPr/>
          <p:nvPr/>
        </p:nvCxnSpPr>
        <p:spPr>
          <a:xfrm>
            <a:off x="1201160" y="3137888"/>
            <a:ext cx="287923" cy="0"/>
          </a:xfrm>
          <a:prstGeom prst="straightConnector1">
            <a:avLst/>
          </a:prstGeom>
          <a:noFill/>
          <a:ln cap="flat" cmpd="sng" w="9525">
            <a:solidFill>
              <a:srgbClr val="D8D8D8"/>
            </a:solidFill>
            <a:prstDash val="solid"/>
            <a:miter lim="800000"/>
            <a:headEnd len="sm" w="sm" type="none"/>
            <a:tailEnd len="sm" w="sm" type="none"/>
          </a:ln>
        </p:spPr>
      </p:cxnSp>
      <p:cxnSp>
        <p:nvCxnSpPr>
          <p:cNvPr id="483" name="Google Shape;483;p12"/>
          <p:cNvCxnSpPr/>
          <p:nvPr/>
        </p:nvCxnSpPr>
        <p:spPr>
          <a:xfrm>
            <a:off x="1201160" y="1684226"/>
            <a:ext cx="287923" cy="0"/>
          </a:xfrm>
          <a:prstGeom prst="straightConnector1">
            <a:avLst/>
          </a:prstGeom>
          <a:noFill/>
          <a:ln cap="flat" cmpd="sng" w="9525">
            <a:solidFill>
              <a:srgbClr val="D8D8D8"/>
            </a:solidFill>
            <a:prstDash val="solid"/>
            <a:miter lim="800000"/>
            <a:headEnd len="sm" w="sm" type="none"/>
            <a:tailEnd len="sm" w="sm" type="none"/>
          </a:ln>
        </p:spPr>
      </p:cxnSp>
      <p:cxnSp>
        <p:nvCxnSpPr>
          <p:cNvPr id="484" name="Google Shape;484;p12"/>
          <p:cNvCxnSpPr/>
          <p:nvPr/>
        </p:nvCxnSpPr>
        <p:spPr>
          <a:xfrm>
            <a:off x="1950350" y="1810871"/>
            <a:ext cx="0" cy="1119702"/>
          </a:xfrm>
          <a:prstGeom prst="straightConnector1">
            <a:avLst/>
          </a:prstGeom>
          <a:noFill/>
          <a:ln cap="flat" cmpd="sng" w="9525">
            <a:solidFill>
              <a:srgbClr val="D8D8D8"/>
            </a:solidFill>
            <a:prstDash val="solid"/>
            <a:miter lim="800000"/>
            <a:headEnd len="sm" w="sm" type="none"/>
            <a:tailEnd len="sm" w="sm" type="none"/>
          </a:ln>
        </p:spPr>
      </p:cxnSp>
      <p:sp>
        <p:nvSpPr>
          <p:cNvPr id="480" name="Google Shape;480;p12"/>
          <p:cNvSpPr/>
          <p:nvPr/>
        </p:nvSpPr>
        <p:spPr>
          <a:xfrm>
            <a:off x="1290695" y="2138305"/>
            <a:ext cx="1319310" cy="545505"/>
          </a:xfrm>
          <a:prstGeom prst="roundRect">
            <a:avLst>
              <a:gd fmla="val 845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Quattrocento Sans"/>
                <a:ea typeface="Quattrocento Sans"/>
                <a:cs typeface="Quattrocento Sans"/>
                <a:sym typeface="Quattrocento Sans"/>
              </a:rPr>
              <a:t>Partnerships &amp; Investments Director</a:t>
            </a:r>
            <a:endParaRPr/>
          </a:p>
        </p:txBody>
      </p:sp>
      <p:sp>
        <p:nvSpPr>
          <p:cNvPr id="485" name="Google Shape;485;p12"/>
          <p:cNvSpPr/>
          <p:nvPr/>
        </p:nvSpPr>
        <p:spPr>
          <a:xfrm>
            <a:off x="1290695" y="1411474"/>
            <a:ext cx="1319310" cy="545505"/>
          </a:xfrm>
          <a:prstGeom prst="roundRect">
            <a:avLst>
              <a:gd fmla="val 8450" name="adj"/>
            </a:avLst>
          </a:prstGeom>
          <a:solidFill>
            <a:srgbClr val="D8D8D8"/>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Associate</a:t>
            </a:r>
            <a:br>
              <a:rPr lang="en-US" sz="900">
                <a:solidFill>
                  <a:schemeClr val="dk1"/>
                </a:solidFill>
                <a:latin typeface="Quattrocento Sans"/>
                <a:ea typeface="Quattrocento Sans"/>
                <a:cs typeface="Quattrocento Sans"/>
                <a:sym typeface="Quattrocento Sans"/>
              </a:rPr>
            </a:br>
            <a:r>
              <a:rPr lang="en-US" sz="900">
                <a:solidFill>
                  <a:schemeClr val="dk1"/>
                </a:solidFill>
                <a:latin typeface="Quattrocento Sans"/>
                <a:ea typeface="Quattrocento Sans"/>
                <a:cs typeface="Quattrocento Sans"/>
                <a:sym typeface="Quattrocento Sans"/>
              </a:rPr>
              <a:t>Director</a:t>
            </a:r>
            <a:endParaRPr/>
          </a:p>
        </p:txBody>
      </p:sp>
      <p:sp>
        <p:nvSpPr>
          <p:cNvPr id="486" name="Google Shape;486;p12"/>
          <p:cNvSpPr/>
          <p:nvPr/>
        </p:nvSpPr>
        <p:spPr>
          <a:xfrm>
            <a:off x="1290695" y="2865136"/>
            <a:ext cx="1319310" cy="545505"/>
          </a:xfrm>
          <a:prstGeom prst="roundRect">
            <a:avLst>
              <a:gd fmla="val 8450" name="adj"/>
            </a:avLst>
          </a:prstGeom>
          <a:solidFill>
            <a:srgbClr val="D8D8D8"/>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Quattrocento Sans"/>
                <a:ea typeface="Quattrocento Sans"/>
                <a:cs typeface="Quattrocento Sans"/>
                <a:sym typeface="Quattrocento Sans"/>
              </a:rPr>
              <a:t>Thrift Shop</a:t>
            </a:r>
            <a:br>
              <a:rPr lang="en-US" sz="900">
                <a:solidFill>
                  <a:schemeClr val="dk1"/>
                </a:solidFill>
                <a:latin typeface="Quattrocento Sans"/>
                <a:ea typeface="Quattrocento Sans"/>
                <a:cs typeface="Quattrocento Sans"/>
                <a:sym typeface="Quattrocento Sans"/>
              </a:rPr>
            </a:br>
            <a:r>
              <a:rPr lang="en-US" sz="900">
                <a:solidFill>
                  <a:schemeClr val="dk1"/>
                </a:solidFill>
                <a:latin typeface="Quattrocento Sans"/>
                <a:ea typeface="Quattrocento Sans"/>
                <a:cs typeface="Quattrocento Sans"/>
                <a:sym typeface="Quattrocento Sans"/>
              </a:rPr>
              <a:t>Manager</a:t>
            </a:r>
            <a:endParaRPr/>
          </a:p>
        </p:txBody>
      </p:sp>
      <p:cxnSp>
        <p:nvCxnSpPr>
          <p:cNvPr id="487" name="Google Shape;487;p12"/>
          <p:cNvCxnSpPr/>
          <p:nvPr/>
        </p:nvCxnSpPr>
        <p:spPr>
          <a:xfrm>
            <a:off x="5186923" y="2411057"/>
            <a:ext cx="0" cy="363416"/>
          </a:xfrm>
          <a:prstGeom prst="straightConnector1">
            <a:avLst/>
          </a:prstGeom>
          <a:noFill/>
          <a:ln cap="flat" cmpd="sng" w="9525">
            <a:solidFill>
              <a:srgbClr val="D8D8D8"/>
            </a:solidFill>
            <a:prstDash val="solid"/>
            <a:miter lim="800000"/>
            <a:headEnd len="sm" w="sm" type="none"/>
            <a:tailEnd len="sm" w="sm" type="none"/>
          </a:ln>
        </p:spPr>
      </p:cxnSp>
      <p:cxnSp>
        <p:nvCxnSpPr>
          <p:cNvPr id="488" name="Google Shape;488;p12"/>
          <p:cNvCxnSpPr/>
          <p:nvPr/>
        </p:nvCxnSpPr>
        <p:spPr>
          <a:xfrm>
            <a:off x="2699540" y="2774473"/>
            <a:ext cx="2487383" cy="0"/>
          </a:xfrm>
          <a:prstGeom prst="straightConnector1">
            <a:avLst/>
          </a:prstGeom>
          <a:noFill/>
          <a:ln cap="flat" cmpd="sng" w="9525">
            <a:solidFill>
              <a:srgbClr val="D8D8D8"/>
            </a:solidFill>
            <a:prstDash val="solid"/>
            <a:miter lim="800000"/>
            <a:headEnd len="sm" w="sm" type="none"/>
            <a:tailEnd len="sm" w="sm" type="none"/>
          </a:ln>
        </p:spPr>
      </p:cxnSp>
      <p:cxnSp>
        <p:nvCxnSpPr>
          <p:cNvPr id="489" name="Google Shape;489;p12"/>
          <p:cNvCxnSpPr/>
          <p:nvPr/>
        </p:nvCxnSpPr>
        <p:spPr>
          <a:xfrm>
            <a:off x="2699540" y="2411057"/>
            <a:ext cx="0" cy="363416"/>
          </a:xfrm>
          <a:prstGeom prst="straightConnector1">
            <a:avLst/>
          </a:prstGeom>
          <a:noFill/>
          <a:ln cap="flat" cmpd="sng" w="9525">
            <a:solidFill>
              <a:srgbClr val="D8D8D8"/>
            </a:solidFill>
            <a:prstDash val="solid"/>
            <a:miter lim="800000"/>
            <a:headEnd len="sm" w="sm" type="none"/>
            <a:tailEnd len="sm" w="sm" type="none"/>
          </a:ln>
        </p:spPr>
      </p:cxnSp>
      <p:sp>
        <p:nvSpPr>
          <p:cNvPr id="490" name="Google Shape;490;p12"/>
          <p:cNvSpPr/>
          <p:nvPr/>
        </p:nvSpPr>
        <p:spPr>
          <a:xfrm>
            <a:off x="4438582" y="2138305"/>
            <a:ext cx="1496682" cy="545505"/>
          </a:xfrm>
          <a:prstGeom prst="roundRect">
            <a:avLst>
              <a:gd fmla="val 845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lt1"/>
                </a:solidFill>
                <a:latin typeface="Quattrocento Sans"/>
                <a:ea typeface="Quattrocento Sans"/>
                <a:cs typeface="Quattrocento Sans"/>
                <a:sym typeface="Quattrocento Sans"/>
              </a:rPr>
              <a:t>Development</a:t>
            </a:r>
            <a:br>
              <a:rPr lang="en-US" sz="900">
                <a:solidFill>
                  <a:schemeClr val="lt1"/>
                </a:solidFill>
                <a:latin typeface="Quattrocento Sans"/>
                <a:ea typeface="Quattrocento Sans"/>
                <a:cs typeface="Quattrocento Sans"/>
                <a:sym typeface="Quattrocento Sans"/>
              </a:rPr>
            </a:br>
            <a:r>
              <a:rPr lang="en-US" sz="900">
                <a:solidFill>
                  <a:schemeClr val="lt1"/>
                </a:solidFill>
                <a:latin typeface="Quattrocento Sans"/>
                <a:ea typeface="Quattrocento Sans"/>
                <a:cs typeface="Quattrocento Sans"/>
                <a:sym typeface="Quattrocento Sans"/>
              </a:rPr>
              <a:t>Coordinator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3"/>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Timeline</a:t>
            </a:r>
            <a:endParaRPr/>
          </a:p>
        </p:txBody>
      </p:sp>
      <p:sp>
        <p:nvSpPr>
          <p:cNvPr id="496" name="Google Shape;496;p13"/>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97" name="Google Shape;497;p13"/>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sp>
        <p:nvSpPr>
          <p:cNvPr id="498" name="Google Shape;498;p13"/>
          <p:cNvSpPr/>
          <p:nvPr/>
        </p:nvSpPr>
        <p:spPr>
          <a:xfrm>
            <a:off x="385763" y="1711326"/>
            <a:ext cx="2689225" cy="3621088"/>
          </a:xfrm>
          <a:prstGeom prst="rect">
            <a:avLst/>
          </a:prstGeom>
          <a:gradFill>
            <a:gsLst>
              <a:gs pos="0">
                <a:schemeClr val="lt1"/>
              </a:gs>
              <a:gs pos="100000">
                <a:srgbClr val="F2F2F2"/>
              </a:gs>
            </a:gsLst>
            <a:lin ang="13500000" scaled="0"/>
          </a:gra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499" name="Google Shape;499;p13"/>
          <p:cNvSpPr/>
          <p:nvPr/>
        </p:nvSpPr>
        <p:spPr>
          <a:xfrm>
            <a:off x="1023802" y="1493838"/>
            <a:ext cx="1413149" cy="217488"/>
          </a:xfrm>
          <a:prstGeom prst="round2SameRect">
            <a:avLst>
              <a:gd fmla="val 16667" name="adj1"/>
              <a:gd fmla="val 0" name="adj2"/>
            </a:avLst>
          </a:prstGeom>
          <a:solidFill>
            <a:srgbClr val="467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0" name="Google Shape;500;p13"/>
          <p:cNvSpPr/>
          <p:nvPr/>
        </p:nvSpPr>
        <p:spPr>
          <a:xfrm>
            <a:off x="1116015" y="1493837"/>
            <a:ext cx="1227134" cy="544512"/>
          </a:xfrm>
          <a:prstGeom prst="round2SameRect">
            <a:avLst>
              <a:gd fmla="val 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Quattrocento Sans"/>
                <a:ea typeface="Quattrocento Sans"/>
                <a:cs typeface="Quattrocento Sans"/>
                <a:sym typeface="Quattrocento Sans"/>
              </a:rPr>
              <a:t>2019</a:t>
            </a:r>
            <a:endParaRPr/>
          </a:p>
        </p:txBody>
      </p:sp>
      <p:cxnSp>
        <p:nvCxnSpPr>
          <p:cNvPr id="501" name="Google Shape;501;p13"/>
          <p:cNvCxnSpPr/>
          <p:nvPr/>
        </p:nvCxnSpPr>
        <p:spPr>
          <a:xfrm>
            <a:off x="1416051" y="5338763"/>
            <a:ext cx="646113" cy="0"/>
          </a:xfrm>
          <a:prstGeom prst="straightConnector1">
            <a:avLst/>
          </a:prstGeom>
          <a:noFill/>
          <a:ln cap="rnd" cmpd="sng" w="44450">
            <a:solidFill>
              <a:schemeClr val="accent1"/>
            </a:solidFill>
            <a:prstDash val="solid"/>
            <a:miter lim="800000"/>
            <a:headEnd len="med" w="med" type="none"/>
            <a:tailEnd len="med" w="med" type="none"/>
          </a:ln>
        </p:spPr>
      </p:cxnSp>
      <p:sp>
        <p:nvSpPr>
          <p:cNvPr id="502" name="Google Shape;502;p13"/>
          <p:cNvSpPr/>
          <p:nvPr/>
        </p:nvSpPr>
        <p:spPr>
          <a:xfrm>
            <a:off x="3227388" y="1711326"/>
            <a:ext cx="2689225" cy="3621088"/>
          </a:xfrm>
          <a:prstGeom prst="rect">
            <a:avLst/>
          </a:prstGeom>
          <a:gradFill>
            <a:gsLst>
              <a:gs pos="0">
                <a:schemeClr val="lt1"/>
              </a:gs>
              <a:gs pos="100000">
                <a:srgbClr val="F2F2F2"/>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3" name="Google Shape;503;p13"/>
          <p:cNvSpPr/>
          <p:nvPr/>
        </p:nvSpPr>
        <p:spPr>
          <a:xfrm>
            <a:off x="3865427" y="1493838"/>
            <a:ext cx="1413149" cy="217488"/>
          </a:xfrm>
          <a:prstGeom prst="round2SameRect">
            <a:avLst>
              <a:gd fmla="val 16667" name="adj1"/>
              <a:gd fmla="val 0" name="adj2"/>
            </a:avLst>
          </a:prstGeom>
          <a:solidFill>
            <a:srgbClr val="467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4" name="Google Shape;504;p13"/>
          <p:cNvSpPr/>
          <p:nvPr/>
        </p:nvSpPr>
        <p:spPr>
          <a:xfrm>
            <a:off x="3957640" y="1493837"/>
            <a:ext cx="1227134" cy="544512"/>
          </a:xfrm>
          <a:prstGeom prst="round2SameRect">
            <a:avLst>
              <a:gd fmla="val 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Quattrocento Sans"/>
                <a:ea typeface="Quattrocento Sans"/>
                <a:cs typeface="Quattrocento Sans"/>
                <a:sym typeface="Quattrocento Sans"/>
              </a:rPr>
              <a:t>2020</a:t>
            </a:r>
            <a:endParaRPr/>
          </a:p>
        </p:txBody>
      </p:sp>
      <p:cxnSp>
        <p:nvCxnSpPr>
          <p:cNvPr id="505" name="Google Shape;505;p13"/>
          <p:cNvCxnSpPr/>
          <p:nvPr/>
        </p:nvCxnSpPr>
        <p:spPr>
          <a:xfrm>
            <a:off x="4257676" y="5338763"/>
            <a:ext cx="646113" cy="0"/>
          </a:xfrm>
          <a:prstGeom prst="straightConnector1">
            <a:avLst/>
          </a:prstGeom>
          <a:noFill/>
          <a:ln cap="rnd" cmpd="sng" w="44450">
            <a:solidFill>
              <a:schemeClr val="accent1"/>
            </a:solidFill>
            <a:prstDash val="solid"/>
            <a:miter lim="800000"/>
            <a:headEnd len="med" w="med" type="none"/>
            <a:tailEnd len="med" w="med" type="none"/>
          </a:ln>
        </p:spPr>
      </p:cxnSp>
      <p:sp>
        <p:nvSpPr>
          <p:cNvPr id="506" name="Google Shape;506;p13"/>
          <p:cNvSpPr/>
          <p:nvPr/>
        </p:nvSpPr>
        <p:spPr>
          <a:xfrm>
            <a:off x="6069013" y="1711326"/>
            <a:ext cx="2689225" cy="3621088"/>
          </a:xfrm>
          <a:prstGeom prst="rect">
            <a:avLst/>
          </a:prstGeom>
          <a:gradFill>
            <a:gsLst>
              <a:gs pos="0">
                <a:schemeClr val="lt1"/>
              </a:gs>
              <a:gs pos="100000">
                <a:srgbClr val="F2F2F2"/>
              </a:gs>
            </a:gsLst>
            <a:lin ang="135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7" name="Google Shape;507;p13"/>
          <p:cNvSpPr/>
          <p:nvPr/>
        </p:nvSpPr>
        <p:spPr>
          <a:xfrm>
            <a:off x="6707052" y="1493838"/>
            <a:ext cx="1413149" cy="217488"/>
          </a:xfrm>
          <a:prstGeom prst="round2SameRect">
            <a:avLst>
              <a:gd fmla="val 16667" name="adj1"/>
              <a:gd fmla="val 0" name="adj2"/>
            </a:avLst>
          </a:prstGeom>
          <a:solidFill>
            <a:srgbClr val="4671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508" name="Google Shape;508;p13"/>
          <p:cNvSpPr/>
          <p:nvPr/>
        </p:nvSpPr>
        <p:spPr>
          <a:xfrm>
            <a:off x="6799265" y="1493837"/>
            <a:ext cx="1227134" cy="544512"/>
          </a:xfrm>
          <a:prstGeom prst="round2SameRect">
            <a:avLst>
              <a:gd fmla="val 0"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Quattrocento Sans"/>
                <a:ea typeface="Quattrocento Sans"/>
                <a:cs typeface="Quattrocento Sans"/>
                <a:sym typeface="Quattrocento Sans"/>
              </a:rPr>
              <a:t>2021+</a:t>
            </a:r>
            <a:endParaRPr/>
          </a:p>
        </p:txBody>
      </p:sp>
      <p:cxnSp>
        <p:nvCxnSpPr>
          <p:cNvPr id="509" name="Google Shape;509;p13"/>
          <p:cNvCxnSpPr/>
          <p:nvPr/>
        </p:nvCxnSpPr>
        <p:spPr>
          <a:xfrm>
            <a:off x="7099301" y="5338763"/>
            <a:ext cx="646113" cy="0"/>
          </a:xfrm>
          <a:prstGeom prst="straightConnector1">
            <a:avLst/>
          </a:prstGeom>
          <a:noFill/>
          <a:ln cap="rnd" cmpd="sng" w="44450">
            <a:solidFill>
              <a:schemeClr val="accent1"/>
            </a:solidFill>
            <a:prstDash val="solid"/>
            <a:miter lim="800000"/>
            <a:headEnd len="med" w="med" type="none"/>
            <a:tailEnd len="med" w="med" type="none"/>
          </a:ln>
        </p:spPr>
      </p:cxnSp>
      <p:sp>
        <p:nvSpPr>
          <p:cNvPr id="510" name="Google Shape;510;p13"/>
          <p:cNvSpPr/>
          <p:nvPr/>
        </p:nvSpPr>
        <p:spPr>
          <a:xfrm>
            <a:off x="960883" y="2454562"/>
            <a:ext cx="1538985"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Improved client follow-up</a:t>
            </a:r>
            <a:endParaRPr/>
          </a:p>
        </p:txBody>
      </p:sp>
      <p:sp>
        <p:nvSpPr>
          <p:cNvPr id="511" name="Google Shape;511;p13"/>
          <p:cNvSpPr/>
          <p:nvPr/>
        </p:nvSpPr>
        <p:spPr>
          <a:xfrm>
            <a:off x="797224" y="2806847"/>
            <a:ext cx="1866303" cy="338554"/>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Aligned metrics with Bellevue School District</a:t>
            </a:r>
            <a:endParaRPr/>
          </a:p>
        </p:txBody>
      </p:sp>
      <p:sp>
        <p:nvSpPr>
          <p:cNvPr id="512" name="Google Shape;512;p13"/>
          <p:cNvSpPr/>
          <p:nvPr/>
        </p:nvSpPr>
        <p:spPr>
          <a:xfrm>
            <a:off x="960883" y="3349568"/>
            <a:ext cx="1538985"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Member Circle expansion</a:t>
            </a:r>
            <a:endParaRPr/>
          </a:p>
        </p:txBody>
      </p:sp>
      <p:sp>
        <p:nvSpPr>
          <p:cNvPr id="513" name="Google Shape;513;p13"/>
          <p:cNvSpPr/>
          <p:nvPr/>
        </p:nvSpPr>
        <p:spPr>
          <a:xfrm>
            <a:off x="960883" y="3765331"/>
            <a:ext cx="1538985"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Community outreach plan</a:t>
            </a:r>
            <a:endParaRPr/>
          </a:p>
        </p:txBody>
      </p:sp>
      <p:sp>
        <p:nvSpPr>
          <p:cNvPr id="514" name="Google Shape;514;p13"/>
          <p:cNvSpPr/>
          <p:nvPr/>
        </p:nvSpPr>
        <p:spPr>
          <a:xfrm>
            <a:off x="960883" y="4202254"/>
            <a:ext cx="1538985"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Advocacy agenda</a:t>
            </a:r>
            <a:endParaRPr/>
          </a:p>
        </p:txBody>
      </p:sp>
      <p:sp>
        <p:nvSpPr>
          <p:cNvPr id="515" name="Google Shape;515;p13"/>
          <p:cNvSpPr/>
          <p:nvPr/>
        </p:nvSpPr>
        <p:spPr>
          <a:xfrm>
            <a:off x="960883" y="4639179"/>
            <a:ext cx="1538985"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Corporate partnerships</a:t>
            </a:r>
            <a:endParaRPr/>
          </a:p>
        </p:txBody>
      </p:sp>
      <p:cxnSp>
        <p:nvCxnSpPr>
          <p:cNvPr id="516" name="Google Shape;516;p13"/>
          <p:cNvCxnSpPr/>
          <p:nvPr/>
        </p:nvCxnSpPr>
        <p:spPr>
          <a:xfrm>
            <a:off x="833587" y="2715343"/>
            <a:ext cx="1793576" cy="0"/>
          </a:xfrm>
          <a:prstGeom prst="straightConnector1">
            <a:avLst/>
          </a:prstGeom>
          <a:noFill/>
          <a:ln cap="flat" cmpd="sng" w="9525">
            <a:solidFill>
              <a:srgbClr val="D8D8D8"/>
            </a:solidFill>
            <a:prstDash val="solid"/>
            <a:miter lim="800000"/>
            <a:headEnd len="sm" w="sm" type="none"/>
            <a:tailEnd len="sm" w="sm" type="none"/>
          </a:ln>
        </p:spPr>
      </p:cxnSp>
      <p:cxnSp>
        <p:nvCxnSpPr>
          <p:cNvPr id="517" name="Google Shape;517;p13"/>
          <p:cNvCxnSpPr/>
          <p:nvPr/>
        </p:nvCxnSpPr>
        <p:spPr>
          <a:xfrm>
            <a:off x="833587" y="3236905"/>
            <a:ext cx="1793576" cy="0"/>
          </a:xfrm>
          <a:prstGeom prst="straightConnector1">
            <a:avLst/>
          </a:prstGeom>
          <a:noFill/>
          <a:ln cap="flat" cmpd="sng" w="9525">
            <a:solidFill>
              <a:srgbClr val="D8D8D8"/>
            </a:solidFill>
            <a:prstDash val="solid"/>
            <a:miter lim="800000"/>
            <a:headEnd len="sm" w="sm" type="none"/>
            <a:tailEnd len="sm" w="sm" type="none"/>
          </a:ln>
        </p:spPr>
      </p:cxnSp>
      <p:cxnSp>
        <p:nvCxnSpPr>
          <p:cNvPr id="518" name="Google Shape;518;p13"/>
          <p:cNvCxnSpPr/>
          <p:nvPr/>
        </p:nvCxnSpPr>
        <p:spPr>
          <a:xfrm>
            <a:off x="833587" y="3631508"/>
            <a:ext cx="1793576" cy="0"/>
          </a:xfrm>
          <a:prstGeom prst="straightConnector1">
            <a:avLst/>
          </a:prstGeom>
          <a:noFill/>
          <a:ln cap="flat" cmpd="sng" w="9525">
            <a:solidFill>
              <a:srgbClr val="D8D8D8"/>
            </a:solidFill>
            <a:prstDash val="solid"/>
            <a:miter lim="800000"/>
            <a:headEnd len="sm" w="sm" type="none"/>
            <a:tailEnd len="sm" w="sm" type="none"/>
          </a:ln>
        </p:spPr>
      </p:cxnSp>
      <p:cxnSp>
        <p:nvCxnSpPr>
          <p:cNvPr id="519" name="Google Shape;519;p13"/>
          <p:cNvCxnSpPr/>
          <p:nvPr/>
        </p:nvCxnSpPr>
        <p:spPr>
          <a:xfrm>
            <a:off x="833587" y="4068431"/>
            <a:ext cx="1793576" cy="0"/>
          </a:xfrm>
          <a:prstGeom prst="straightConnector1">
            <a:avLst/>
          </a:prstGeom>
          <a:noFill/>
          <a:ln cap="flat" cmpd="sng" w="9525">
            <a:solidFill>
              <a:srgbClr val="D8D8D8"/>
            </a:solidFill>
            <a:prstDash val="solid"/>
            <a:miter lim="800000"/>
            <a:headEnd len="sm" w="sm" type="none"/>
            <a:tailEnd len="sm" w="sm" type="none"/>
          </a:ln>
        </p:spPr>
      </p:cxnSp>
      <p:cxnSp>
        <p:nvCxnSpPr>
          <p:cNvPr id="520" name="Google Shape;520;p13"/>
          <p:cNvCxnSpPr/>
          <p:nvPr/>
        </p:nvCxnSpPr>
        <p:spPr>
          <a:xfrm>
            <a:off x="833587" y="4505355"/>
            <a:ext cx="1793576" cy="0"/>
          </a:xfrm>
          <a:prstGeom prst="straightConnector1">
            <a:avLst/>
          </a:prstGeom>
          <a:noFill/>
          <a:ln cap="flat" cmpd="sng" w="9525">
            <a:solidFill>
              <a:srgbClr val="D8D8D8"/>
            </a:solidFill>
            <a:prstDash val="solid"/>
            <a:miter lim="800000"/>
            <a:headEnd len="sm" w="sm" type="none"/>
            <a:tailEnd len="sm" w="sm" type="none"/>
          </a:ln>
        </p:spPr>
      </p:cxnSp>
      <p:sp>
        <p:nvSpPr>
          <p:cNvPr id="521" name="Google Shape;521;p13"/>
          <p:cNvSpPr/>
          <p:nvPr/>
        </p:nvSpPr>
        <p:spPr>
          <a:xfrm>
            <a:off x="3469342" y="2454562"/>
            <a:ext cx="2205318"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Launch community Ambassadors</a:t>
            </a:r>
            <a:endParaRPr/>
          </a:p>
        </p:txBody>
      </p:sp>
      <p:sp>
        <p:nvSpPr>
          <p:cNvPr id="522" name="Google Shape;522;p13"/>
          <p:cNvSpPr/>
          <p:nvPr/>
        </p:nvSpPr>
        <p:spPr>
          <a:xfrm>
            <a:off x="3638849" y="2806847"/>
            <a:ext cx="1866303" cy="338554"/>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Increase Human Service Administrator staff</a:t>
            </a:r>
            <a:endParaRPr/>
          </a:p>
        </p:txBody>
      </p:sp>
      <p:sp>
        <p:nvSpPr>
          <p:cNvPr id="523" name="Google Shape;523;p13"/>
          <p:cNvSpPr/>
          <p:nvPr/>
        </p:nvSpPr>
        <p:spPr>
          <a:xfrm>
            <a:off x="3802508" y="3309753"/>
            <a:ext cx="1538985" cy="338554"/>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Launch first corporate-affiliated Circle</a:t>
            </a:r>
            <a:endParaRPr/>
          </a:p>
        </p:txBody>
      </p:sp>
      <p:sp>
        <p:nvSpPr>
          <p:cNvPr id="524" name="Google Shape;524;p13"/>
          <p:cNvSpPr/>
          <p:nvPr/>
        </p:nvSpPr>
        <p:spPr>
          <a:xfrm>
            <a:off x="3802508" y="3854978"/>
            <a:ext cx="1538985"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Thrift Culture POS analysis</a:t>
            </a:r>
            <a:endParaRPr/>
          </a:p>
        </p:txBody>
      </p:sp>
      <p:cxnSp>
        <p:nvCxnSpPr>
          <p:cNvPr id="525" name="Google Shape;525;p13"/>
          <p:cNvCxnSpPr/>
          <p:nvPr/>
        </p:nvCxnSpPr>
        <p:spPr>
          <a:xfrm>
            <a:off x="3675212" y="2715343"/>
            <a:ext cx="1793576" cy="0"/>
          </a:xfrm>
          <a:prstGeom prst="straightConnector1">
            <a:avLst/>
          </a:prstGeom>
          <a:noFill/>
          <a:ln cap="flat" cmpd="sng" w="9525">
            <a:solidFill>
              <a:srgbClr val="D8D8D8"/>
            </a:solidFill>
            <a:prstDash val="solid"/>
            <a:miter lim="800000"/>
            <a:headEnd len="sm" w="sm" type="none"/>
            <a:tailEnd len="sm" w="sm" type="none"/>
          </a:ln>
        </p:spPr>
      </p:cxnSp>
      <p:cxnSp>
        <p:nvCxnSpPr>
          <p:cNvPr id="526" name="Google Shape;526;p13"/>
          <p:cNvCxnSpPr/>
          <p:nvPr/>
        </p:nvCxnSpPr>
        <p:spPr>
          <a:xfrm>
            <a:off x="3675212" y="3236905"/>
            <a:ext cx="1793576" cy="0"/>
          </a:xfrm>
          <a:prstGeom prst="straightConnector1">
            <a:avLst/>
          </a:prstGeom>
          <a:noFill/>
          <a:ln cap="flat" cmpd="sng" w="9525">
            <a:solidFill>
              <a:srgbClr val="D8D8D8"/>
            </a:solidFill>
            <a:prstDash val="solid"/>
            <a:miter lim="800000"/>
            <a:headEnd len="sm" w="sm" type="none"/>
            <a:tailEnd len="sm" w="sm" type="none"/>
          </a:ln>
        </p:spPr>
      </p:cxnSp>
      <p:cxnSp>
        <p:nvCxnSpPr>
          <p:cNvPr id="527" name="Google Shape;527;p13"/>
          <p:cNvCxnSpPr/>
          <p:nvPr/>
        </p:nvCxnSpPr>
        <p:spPr>
          <a:xfrm>
            <a:off x="3675212" y="3721155"/>
            <a:ext cx="1793576" cy="0"/>
          </a:xfrm>
          <a:prstGeom prst="straightConnector1">
            <a:avLst/>
          </a:prstGeom>
          <a:noFill/>
          <a:ln cap="flat" cmpd="sng" w="9525">
            <a:solidFill>
              <a:srgbClr val="D8D8D8"/>
            </a:solidFill>
            <a:prstDash val="solid"/>
            <a:miter lim="800000"/>
            <a:headEnd len="sm" w="sm" type="none"/>
            <a:tailEnd len="sm" w="sm" type="none"/>
          </a:ln>
        </p:spPr>
      </p:cxnSp>
      <p:sp>
        <p:nvSpPr>
          <p:cNvPr id="528" name="Google Shape;528;p13"/>
          <p:cNvSpPr/>
          <p:nvPr/>
        </p:nvSpPr>
        <p:spPr>
          <a:xfrm>
            <a:off x="6644133" y="2454562"/>
            <a:ext cx="1538985"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Local government funding </a:t>
            </a:r>
            <a:endParaRPr/>
          </a:p>
        </p:txBody>
      </p:sp>
      <p:sp>
        <p:nvSpPr>
          <p:cNvPr id="529" name="Google Shape;529;p13"/>
          <p:cNvSpPr/>
          <p:nvPr/>
        </p:nvSpPr>
        <p:spPr>
          <a:xfrm>
            <a:off x="6480474" y="2891485"/>
            <a:ext cx="1866303" cy="16927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Refine Thrift Culture offerings</a:t>
            </a:r>
            <a:endParaRPr/>
          </a:p>
        </p:txBody>
      </p:sp>
      <p:sp>
        <p:nvSpPr>
          <p:cNvPr id="530" name="Google Shape;530;p13"/>
          <p:cNvSpPr/>
          <p:nvPr/>
        </p:nvSpPr>
        <p:spPr>
          <a:xfrm>
            <a:off x="6644133" y="3331841"/>
            <a:ext cx="1538985" cy="338554"/>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US" sz="1100">
                <a:solidFill>
                  <a:schemeClr val="dk1"/>
                </a:solidFill>
                <a:latin typeface="Quattrocento Sans"/>
                <a:ea typeface="Quattrocento Sans"/>
                <a:cs typeface="Quattrocento Sans"/>
                <a:sym typeface="Quattrocento Sans"/>
              </a:rPr>
              <a:t>Increase Partnerships &amp; Investment staff</a:t>
            </a:r>
            <a:endParaRPr/>
          </a:p>
        </p:txBody>
      </p:sp>
      <p:cxnSp>
        <p:nvCxnSpPr>
          <p:cNvPr id="531" name="Google Shape;531;p13"/>
          <p:cNvCxnSpPr/>
          <p:nvPr/>
        </p:nvCxnSpPr>
        <p:spPr>
          <a:xfrm>
            <a:off x="6516837" y="2715343"/>
            <a:ext cx="1793576" cy="0"/>
          </a:xfrm>
          <a:prstGeom prst="straightConnector1">
            <a:avLst/>
          </a:prstGeom>
          <a:noFill/>
          <a:ln cap="flat" cmpd="sng" w="9525">
            <a:solidFill>
              <a:srgbClr val="D8D8D8"/>
            </a:solidFill>
            <a:prstDash val="solid"/>
            <a:miter lim="800000"/>
            <a:headEnd len="sm" w="sm" type="none"/>
            <a:tailEnd len="sm" w="sm" type="none"/>
          </a:ln>
        </p:spPr>
      </p:cxnSp>
      <p:cxnSp>
        <p:nvCxnSpPr>
          <p:cNvPr id="532" name="Google Shape;532;p13"/>
          <p:cNvCxnSpPr/>
          <p:nvPr/>
        </p:nvCxnSpPr>
        <p:spPr>
          <a:xfrm>
            <a:off x="6516837" y="3236905"/>
            <a:ext cx="1793576" cy="0"/>
          </a:xfrm>
          <a:prstGeom prst="straightConnector1">
            <a:avLst/>
          </a:prstGeom>
          <a:noFill/>
          <a:ln cap="flat" cmpd="sng" w="9525">
            <a:solidFill>
              <a:srgbClr val="D8D8D8"/>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pic>
        <p:nvPicPr>
          <p:cNvPr id="41" name="Google Shape;41;p2"/>
          <p:cNvPicPr preferRelativeResize="0"/>
          <p:nvPr/>
        </p:nvPicPr>
        <p:blipFill rotWithShape="1">
          <a:blip r:embed="rId3">
            <a:alphaModFix/>
          </a:blip>
          <a:srcRect b="0" l="47955" r="28531" t="74"/>
          <a:stretch/>
        </p:blipFill>
        <p:spPr>
          <a:xfrm>
            <a:off x="383269" y="1231741"/>
            <a:ext cx="2485438" cy="2658942"/>
          </a:xfrm>
          <a:custGeom>
            <a:rect b="b" l="l" r="r" t="t"/>
            <a:pathLst>
              <a:path extrusionOk="0" h="2658942" w="2485438">
                <a:moveTo>
                  <a:pt x="0" y="0"/>
                </a:moveTo>
                <a:lnTo>
                  <a:pt x="2485438" y="0"/>
                </a:lnTo>
                <a:lnTo>
                  <a:pt x="2485438" y="2658942"/>
                </a:lnTo>
                <a:lnTo>
                  <a:pt x="0" y="2658942"/>
                </a:lnTo>
                <a:close/>
              </a:path>
            </a:pathLst>
          </a:custGeom>
          <a:noFill/>
          <a:ln>
            <a:noFill/>
          </a:ln>
        </p:spPr>
      </p:pic>
      <p:sp>
        <p:nvSpPr>
          <p:cNvPr id="42" name="Google Shape;42;p2"/>
          <p:cNvSpPr/>
          <p:nvPr/>
        </p:nvSpPr>
        <p:spPr>
          <a:xfrm>
            <a:off x="2868707" y="1304658"/>
            <a:ext cx="6275293" cy="251114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3" name="Google Shape;43;p2"/>
          <p:cNvSpPr/>
          <p:nvPr/>
        </p:nvSpPr>
        <p:spPr>
          <a:xfrm>
            <a:off x="383269" y="1229779"/>
            <a:ext cx="2487168" cy="2660904"/>
          </a:xfrm>
          <a:prstGeom prst="rect">
            <a:avLst/>
          </a:prstGeom>
          <a:gradFill>
            <a:gsLst>
              <a:gs pos="0">
                <a:srgbClr val="558A2D">
                  <a:alpha val="72941"/>
                </a:srgbClr>
              </a:gs>
              <a:gs pos="100000">
                <a:srgbClr val="5E9732">
                  <a:alpha val="56862"/>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4" name="Google Shape;44;p2"/>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Challenge</a:t>
            </a:r>
            <a:endParaRPr/>
          </a:p>
        </p:txBody>
      </p:sp>
      <p:sp>
        <p:nvSpPr>
          <p:cNvPr id="45" name="Google Shape;45;p2"/>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6" name="Google Shape;46;p2"/>
          <p:cNvSpPr/>
          <p:nvPr/>
        </p:nvSpPr>
        <p:spPr>
          <a:xfrm>
            <a:off x="0" y="4078941"/>
            <a:ext cx="9144000" cy="208877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aphicFrame>
        <p:nvGraphicFramePr>
          <p:cNvPr id="47" name="Google Shape;47;p2"/>
          <p:cNvGraphicFramePr/>
          <p:nvPr/>
        </p:nvGraphicFramePr>
        <p:xfrm>
          <a:off x="3077990" y="1381125"/>
          <a:ext cx="5680248" cy="2434947"/>
        </p:xfrm>
        <a:graphic>
          <a:graphicData uri="http://schemas.openxmlformats.org/drawingml/2006/chart">
            <c:chart r:id="rId4"/>
          </a:graphicData>
        </a:graphic>
      </p:graphicFrame>
      <p:sp>
        <p:nvSpPr>
          <p:cNvPr id="48" name="Google Shape;48;p2"/>
          <p:cNvSpPr/>
          <p:nvPr/>
        </p:nvSpPr>
        <p:spPr>
          <a:xfrm>
            <a:off x="565150" y="2548601"/>
            <a:ext cx="204943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Bellevue School District:</a:t>
            </a:r>
            <a:endParaRPr/>
          </a:p>
        </p:txBody>
      </p:sp>
      <p:sp>
        <p:nvSpPr>
          <p:cNvPr id="49" name="Google Shape;49;p2"/>
          <p:cNvSpPr/>
          <p:nvPr/>
        </p:nvSpPr>
        <p:spPr>
          <a:xfrm>
            <a:off x="565150" y="3214891"/>
            <a:ext cx="2049439" cy="430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lt1"/>
                </a:solidFill>
                <a:latin typeface="Quattrocento Sans"/>
                <a:ea typeface="Quattrocento Sans"/>
                <a:cs typeface="Quattrocento Sans"/>
                <a:sym typeface="Quattrocento Sans"/>
              </a:rPr>
              <a:t>Children experiencing homelessness</a:t>
            </a:r>
            <a:endParaRPr/>
          </a:p>
        </p:txBody>
      </p:sp>
      <p:sp>
        <p:nvSpPr>
          <p:cNvPr id="50" name="Google Shape;50;p2"/>
          <p:cNvSpPr/>
          <p:nvPr/>
        </p:nvSpPr>
        <p:spPr>
          <a:xfrm>
            <a:off x="383269" y="5132154"/>
            <a:ext cx="1223656"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Poverty in Bellevue is accelerating.</a:t>
            </a:r>
            <a:endParaRPr/>
          </a:p>
        </p:txBody>
      </p:sp>
      <p:sp>
        <p:nvSpPr>
          <p:cNvPr id="51" name="Google Shape;51;p2"/>
          <p:cNvSpPr/>
          <p:nvPr/>
        </p:nvSpPr>
        <p:spPr>
          <a:xfrm>
            <a:off x="2100458" y="5132154"/>
            <a:ext cx="2110265"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200">
                <a:solidFill>
                  <a:schemeClr val="dk1"/>
                </a:solidFill>
                <a:latin typeface="Quattrocento Sans"/>
                <a:ea typeface="Quattrocento Sans"/>
                <a:cs typeface="Quattrocento Sans"/>
                <a:sym typeface="Quattrocento Sans"/>
              </a:rPr>
              <a:t>18%</a:t>
            </a:r>
            <a:r>
              <a:rPr lang="en-US" sz="1200">
                <a:solidFill>
                  <a:schemeClr val="dk1"/>
                </a:solidFill>
                <a:latin typeface="Quattrocento Sans"/>
                <a:ea typeface="Quattrocento Sans"/>
                <a:cs typeface="Quattrocento Sans"/>
                <a:sym typeface="Quattrocento Sans"/>
              </a:rPr>
              <a:t> of Bellevue School District students (3,600) qualify for Federal Meal Support ($47,000 annual income for family of 4).</a:t>
            </a:r>
            <a:endParaRPr/>
          </a:p>
        </p:txBody>
      </p:sp>
      <p:sp>
        <p:nvSpPr>
          <p:cNvPr id="52" name="Google Shape;52;p2"/>
          <p:cNvSpPr/>
          <p:nvPr/>
        </p:nvSpPr>
        <p:spPr>
          <a:xfrm>
            <a:off x="4680935" y="5132154"/>
            <a:ext cx="1882588"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Cost of living in Bellevue is skyrocketing:</a:t>
            </a:r>
            <a:br>
              <a:rPr lang="en-US" sz="1200">
                <a:solidFill>
                  <a:schemeClr val="dk1"/>
                </a:solidFill>
                <a:latin typeface="Quattrocento Sans"/>
                <a:ea typeface="Quattrocento Sans"/>
                <a:cs typeface="Quattrocento Sans"/>
                <a:sym typeface="Quattrocento Sans"/>
              </a:rPr>
            </a:br>
            <a:r>
              <a:rPr b="1" lang="en-US" sz="1200">
                <a:solidFill>
                  <a:schemeClr val="dk1"/>
                </a:solidFill>
                <a:latin typeface="Quattrocento Sans"/>
                <a:ea typeface="Quattrocento Sans"/>
                <a:cs typeface="Quattrocento Sans"/>
                <a:sym typeface="Quattrocento Sans"/>
              </a:rPr>
              <a:t>$88,000 </a:t>
            </a:r>
            <a:r>
              <a:rPr lang="en-US" sz="1200">
                <a:solidFill>
                  <a:schemeClr val="dk1"/>
                </a:solidFill>
                <a:latin typeface="Quattrocento Sans"/>
                <a:ea typeface="Quattrocento Sans"/>
                <a:cs typeface="Quattrocento Sans"/>
                <a:sym typeface="Quattrocento Sans"/>
              </a:rPr>
              <a:t>for family of </a:t>
            </a:r>
            <a:r>
              <a:rPr b="1" lang="en-US" sz="1200">
                <a:solidFill>
                  <a:schemeClr val="dk1"/>
                </a:solidFill>
                <a:latin typeface="Quattrocento Sans"/>
                <a:ea typeface="Quattrocento Sans"/>
                <a:cs typeface="Quattrocento Sans"/>
                <a:sym typeface="Quattrocento Sans"/>
              </a:rPr>
              <a:t>4</a:t>
            </a:r>
            <a:r>
              <a:rPr lang="en-US" sz="1200">
                <a:solidFill>
                  <a:schemeClr val="dk1"/>
                </a:solidFill>
                <a:latin typeface="Quattrocento Sans"/>
                <a:ea typeface="Quattrocento Sans"/>
                <a:cs typeface="Quattrocento Sans"/>
                <a:sym typeface="Quattrocento Sans"/>
              </a:rPr>
              <a:t>.</a:t>
            </a:r>
            <a:endParaRPr/>
          </a:p>
        </p:txBody>
      </p:sp>
      <p:sp>
        <p:nvSpPr>
          <p:cNvPr id="53" name="Google Shape;53;p2"/>
          <p:cNvSpPr/>
          <p:nvPr/>
        </p:nvSpPr>
        <p:spPr>
          <a:xfrm>
            <a:off x="6925274" y="5132154"/>
            <a:ext cx="1832963"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Nearly </a:t>
            </a:r>
            <a:r>
              <a:rPr b="1" lang="en-US" sz="1200">
                <a:solidFill>
                  <a:schemeClr val="dk1"/>
                </a:solidFill>
                <a:latin typeface="Quattrocento Sans"/>
                <a:ea typeface="Quattrocento Sans"/>
                <a:cs typeface="Quattrocento Sans"/>
                <a:sym typeface="Quattrocento Sans"/>
              </a:rPr>
              <a:t>300</a:t>
            </a:r>
            <a:r>
              <a:rPr lang="en-US" sz="1200">
                <a:solidFill>
                  <a:schemeClr val="dk1"/>
                </a:solidFill>
                <a:latin typeface="Quattrocento Sans"/>
                <a:ea typeface="Quattrocento Sans"/>
                <a:cs typeface="Quattrocento Sans"/>
                <a:sym typeface="Quattrocento Sans"/>
              </a:rPr>
              <a:t> students are experiencing homelessness.</a:t>
            </a:r>
            <a:endParaRPr/>
          </a:p>
        </p:txBody>
      </p:sp>
      <p:sp>
        <p:nvSpPr>
          <p:cNvPr id="54" name="Google Shape;54;p2"/>
          <p:cNvSpPr/>
          <p:nvPr/>
        </p:nvSpPr>
        <p:spPr>
          <a:xfrm>
            <a:off x="383268" y="4952352"/>
            <a:ext cx="402545" cy="81610"/>
          </a:xfrm>
          <a:prstGeom prst="roundRect">
            <a:avLst>
              <a:gd fmla="val 16667" name="adj"/>
            </a:avLst>
          </a:prstGeom>
          <a:solidFill>
            <a:srgbClr val="5E97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5" name="Google Shape;55;p2"/>
          <p:cNvSpPr/>
          <p:nvPr/>
        </p:nvSpPr>
        <p:spPr>
          <a:xfrm>
            <a:off x="2100458" y="4952352"/>
            <a:ext cx="402545" cy="81610"/>
          </a:xfrm>
          <a:prstGeom prst="roundRect">
            <a:avLst>
              <a:gd fmla="val 16667" name="adj"/>
            </a:avLst>
          </a:prstGeom>
          <a:solidFill>
            <a:srgbClr val="5E97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6" name="Google Shape;56;p2"/>
          <p:cNvSpPr/>
          <p:nvPr/>
        </p:nvSpPr>
        <p:spPr>
          <a:xfrm>
            <a:off x="4680935" y="4952352"/>
            <a:ext cx="402545" cy="81610"/>
          </a:xfrm>
          <a:prstGeom prst="roundRect">
            <a:avLst>
              <a:gd fmla="val 16667" name="adj"/>
            </a:avLst>
          </a:prstGeom>
          <a:solidFill>
            <a:srgbClr val="5E97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7" name="Google Shape;57;p2"/>
          <p:cNvSpPr/>
          <p:nvPr/>
        </p:nvSpPr>
        <p:spPr>
          <a:xfrm>
            <a:off x="6925274" y="4952352"/>
            <a:ext cx="402545" cy="81610"/>
          </a:xfrm>
          <a:prstGeom prst="roundRect">
            <a:avLst>
              <a:gd fmla="val 16667" name="adj"/>
            </a:avLst>
          </a:prstGeom>
          <a:solidFill>
            <a:srgbClr val="5E97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8" name="Google Shape;58;p2"/>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sp>
        <p:nvSpPr>
          <p:cNvPr id="59" name="Google Shape;59;p2"/>
          <p:cNvSpPr/>
          <p:nvPr/>
        </p:nvSpPr>
        <p:spPr>
          <a:xfrm>
            <a:off x="592552" y="1675117"/>
            <a:ext cx="402545" cy="130269"/>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0" name="Google Shape;60;p2"/>
          <p:cNvSpPr/>
          <p:nvPr/>
        </p:nvSpPr>
        <p:spPr>
          <a:xfrm>
            <a:off x="404358" y="4325945"/>
            <a:ext cx="360363" cy="363538"/>
          </a:xfrm>
          <a:custGeom>
            <a:rect b="b" l="l" r="r" t="t"/>
            <a:pathLst>
              <a:path extrusionOk="0" h="96" w="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1" name="Google Shape;61;p2"/>
          <p:cNvSpPr/>
          <p:nvPr/>
        </p:nvSpPr>
        <p:spPr>
          <a:xfrm>
            <a:off x="2121549" y="4325945"/>
            <a:ext cx="360363" cy="363538"/>
          </a:xfrm>
          <a:custGeom>
            <a:rect b="b" l="l" r="r" t="t"/>
            <a:pathLst>
              <a:path extrusionOk="0" h="96" w="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2" name="Google Shape;62;p2"/>
          <p:cNvSpPr/>
          <p:nvPr/>
        </p:nvSpPr>
        <p:spPr>
          <a:xfrm>
            <a:off x="4702026" y="4325945"/>
            <a:ext cx="360363" cy="363538"/>
          </a:xfrm>
          <a:custGeom>
            <a:rect b="b" l="l" r="r" t="t"/>
            <a:pathLst>
              <a:path extrusionOk="0" h="96" w="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63" name="Google Shape;63;p2"/>
          <p:cNvSpPr/>
          <p:nvPr/>
        </p:nvSpPr>
        <p:spPr>
          <a:xfrm>
            <a:off x="6946365" y="4325945"/>
            <a:ext cx="360363" cy="363538"/>
          </a:xfrm>
          <a:custGeom>
            <a:rect b="b" l="l" r="r" t="t"/>
            <a:pathLst>
              <a:path extrusionOk="0" h="96" w="96">
                <a:moveTo>
                  <a:pt x="96" y="48"/>
                </a:moveTo>
                <a:cubicBezTo>
                  <a:pt x="96" y="44"/>
                  <a:pt x="94" y="41"/>
                  <a:pt x="91" y="39"/>
                </a:cubicBezTo>
                <a:cubicBezTo>
                  <a:pt x="93" y="37"/>
                  <a:pt x="94" y="33"/>
                  <a:pt x="92" y="30"/>
                </a:cubicBezTo>
                <a:cubicBezTo>
                  <a:pt x="91" y="26"/>
                  <a:pt x="88" y="24"/>
                  <a:pt x="85" y="24"/>
                </a:cubicBezTo>
                <a:cubicBezTo>
                  <a:pt x="85" y="20"/>
                  <a:pt x="84" y="17"/>
                  <a:pt x="82" y="14"/>
                </a:cubicBezTo>
                <a:cubicBezTo>
                  <a:pt x="79" y="12"/>
                  <a:pt x="76" y="11"/>
                  <a:pt x="72" y="11"/>
                </a:cubicBezTo>
                <a:cubicBezTo>
                  <a:pt x="72" y="8"/>
                  <a:pt x="70" y="5"/>
                  <a:pt x="66" y="4"/>
                </a:cubicBezTo>
                <a:cubicBezTo>
                  <a:pt x="63" y="2"/>
                  <a:pt x="59" y="3"/>
                  <a:pt x="57" y="5"/>
                </a:cubicBezTo>
                <a:cubicBezTo>
                  <a:pt x="55" y="2"/>
                  <a:pt x="52" y="0"/>
                  <a:pt x="48" y="0"/>
                </a:cubicBezTo>
                <a:cubicBezTo>
                  <a:pt x="44" y="0"/>
                  <a:pt x="41" y="2"/>
                  <a:pt x="39" y="5"/>
                </a:cubicBezTo>
                <a:cubicBezTo>
                  <a:pt x="37" y="3"/>
                  <a:pt x="33" y="2"/>
                  <a:pt x="30" y="4"/>
                </a:cubicBezTo>
                <a:cubicBezTo>
                  <a:pt x="26" y="5"/>
                  <a:pt x="24" y="8"/>
                  <a:pt x="24" y="11"/>
                </a:cubicBezTo>
                <a:cubicBezTo>
                  <a:pt x="20" y="11"/>
                  <a:pt x="17" y="12"/>
                  <a:pt x="14" y="14"/>
                </a:cubicBezTo>
                <a:cubicBezTo>
                  <a:pt x="12" y="17"/>
                  <a:pt x="11" y="20"/>
                  <a:pt x="11" y="24"/>
                </a:cubicBezTo>
                <a:cubicBezTo>
                  <a:pt x="8" y="24"/>
                  <a:pt x="5" y="26"/>
                  <a:pt x="4" y="30"/>
                </a:cubicBezTo>
                <a:cubicBezTo>
                  <a:pt x="2" y="33"/>
                  <a:pt x="3" y="37"/>
                  <a:pt x="5" y="39"/>
                </a:cubicBezTo>
                <a:cubicBezTo>
                  <a:pt x="2" y="41"/>
                  <a:pt x="0" y="44"/>
                  <a:pt x="0" y="48"/>
                </a:cubicBezTo>
                <a:cubicBezTo>
                  <a:pt x="0" y="52"/>
                  <a:pt x="2" y="55"/>
                  <a:pt x="5" y="57"/>
                </a:cubicBezTo>
                <a:cubicBezTo>
                  <a:pt x="3" y="59"/>
                  <a:pt x="2" y="63"/>
                  <a:pt x="4" y="66"/>
                </a:cubicBezTo>
                <a:cubicBezTo>
                  <a:pt x="5" y="70"/>
                  <a:pt x="8" y="72"/>
                  <a:pt x="11" y="72"/>
                </a:cubicBezTo>
                <a:cubicBezTo>
                  <a:pt x="11" y="76"/>
                  <a:pt x="12" y="79"/>
                  <a:pt x="14" y="82"/>
                </a:cubicBezTo>
                <a:cubicBezTo>
                  <a:pt x="17" y="84"/>
                  <a:pt x="20" y="85"/>
                  <a:pt x="24" y="85"/>
                </a:cubicBezTo>
                <a:cubicBezTo>
                  <a:pt x="24" y="88"/>
                  <a:pt x="26" y="91"/>
                  <a:pt x="30" y="92"/>
                </a:cubicBezTo>
                <a:cubicBezTo>
                  <a:pt x="33" y="94"/>
                  <a:pt x="37" y="93"/>
                  <a:pt x="39" y="91"/>
                </a:cubicBezTo>
                <a:cubicBezTo>
                  <a:pt x="41" y="94"/>
                  <a:pt x="44" y="96"/>
                  <a:pt x="48" y="96"/>
                </a:cubicBezTo>
                <a:cubicBezTo>
                  <a:pt x="52" y="96"/>
                  <a:pt x="55" y="94"/>
                  <a:pt x="57" y="91"/>
                </a:cubicBezTo>
                <a:cubicBezTo>
                  <a:pt x="59" y="93"/>
                  <a:pt x="63" y="94"/>
                  <a:pt x="66" y="92"/>
                </a:cubicBezTo>
                <a:cubicBezTo>
                  <a:pt x="70" y="91"/>
                  <a:pt x="72" y="88"/>
                  <a:pt x="72" y="85"/>
                </a:cubicBezTo>
                <a:cubicBezTo>
                  <a:pt x="76" y="85"/>
                  <a:pt x="79" y="84"/>
                  <a:pt x="82" y="82"/>
                </a:cubicBezTo>
                <a:cubicBezTo>
                  <a:pt x="84" y="79"/>
                  <a:pt x="85" y="76"/>
                  <a:pt x="85" y="72"/>
                </a:cubicBezTo>
                <a:cubicBezTo>
                  <a:pt x="88" y="72"/>
                  <a:pt x="91" y="70"/>
                  <a:pt x="92" y="66"/>
                </a:cubicBezTo>
                <a:cubicBezTo>
                  <a:pt x="94" y="63"/>
                  <a:pt x="93" y="59"/>
                  <a:pt x="91" y="57"/>
                </a:cubicBezTo>
                <a:cubicBezTo>
                  <a:pt x="94" y="55"/>
                  <a:pt x="96" y="52"/>
                  <a:pt x="96" y="48"/>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3"/>
          <p:cNvPicPr preferRelativeResize="0"/>
          <p:nvPr/>
        </p:nvPicPr>
        <p:blipFill rotWithShape="1">
          <a:blip r:embed="rId3">
            <a:alphaModFix/>
          </a:blip>
          <a:srcRect b="0" l="51002" r="26763" t="0"/>
          <a:stretch/>
        </p:blipFill>
        <p:spPr>
          <a:xfrm>
            <a:off x="385763" y="1409703"/>
            <a:ext cx="3738562" cy="4247445"/>
          </a:xfrm>
          <a:custGeom>
            <a:rect b="b" l="l" r="r" t="t"/>
            <a:pathLst>
              <a:path extrusionOk="0" h="4247445" w="3738562">
                <a:moveTo>
                  <a:pt x="0" y="0"/>
                </a:moveTo>
                <a:lnTo>
                  <a:pt x="3738562" y="0"/>
                </a:lnTo>
                <a:lnTo>
                  <a:pt x="3738562" y="4247445"/>
                </a:lnTo>
                <a:lnTo>
                  <a:pt x="0" y="4247445"/>
                </a:lnTo>
                <a:close/>
              </a:path>
            </a:pathLst>
          </a:custGeom>
          <a:noFill/>
          <a:ln>
            <a:noFill/>
          </a:ln>
        </p:spPr>
      </p:pic>
      <p:sp>
        <p:nvSpPr>
          <p:cNvPr id="69" name="Google Shape;69;p3"/>
          <p:cNvSpPr/>
          <p:nvPr/>
        </p:nvSpPr>
        <p:spPr>
          <a:xfrm>
            <a:off x="385763" y="1409701"/>
            <a:ext cx="3738562" cy="4247446"/>
          </a:xfrm>
          <a:prstGeom prst="rect">
            <a:avLst/>
          </a:prstGeom>
          <a:gradFill>
            <a:gsLst>
              <a:gs pos="0">
                <a:srgbClr val="558A2D">
                  <a:alpha val="72941"/>
                </a:srgbClr>
              </a:gs>
              <a:gs pos="100000">
                <a:srgbClr val="5E9732">
                  <a:alpha val="56862"/>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70" name="Google Shape;70;p3"/>
          <p:cNvSpPr/>
          <p:nvPr/>
        </p:nvSpPr>
        <p:spPr>
          <a:xfrm>
            <a:off x="4124325" y="1181100"/>
            <a:ext cx="5019675" cy="470464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71" name="Google Shape;71;p3"/>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Challenge</a:t>
            </a:r>
            <a:endParaRPr/>
          </a:p>
        </p:txBody>
      </p:sp>
      <p:sp>
        <p:nvSpPr>
          <p:cNvPr id="72" name="Google Shape;72;p3"/>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73" name="Google Shape;73;p3"/>
          <p:cNvGraphicFramePr/>
          <p:nvPr/>
        </p:nvGraphicFramePr>
        <p:xfrm>
          <a:off x="4572000" y="1476375"/>
          <a:ext cx="3989388" cy="4180772"/>
        </p:xfrm>
        <a:graphic>
          <a:graphicData uri="http://schemas.openxmlformats.org/drawingml/2006/chart">
            <c:chart r:id="rId4"/>
          </a:graphicData>
        </a:graphic>
      </p:graphicFrame>
      <p:sp>
        <p:nvSpPr>
          <p:cNvPr id="74" name="Google Shape;74;p3"/>
          <p:cNvSpPr txBox="1"/>
          <p:nvPr>
            <p:ph idx="11" type="ftr"/>
          </p:nvPr>
        </p:nvSpPr>
        <p:spPr>
          <a:xfrm>
            <a:off x="2339508" y="6347520"/>
            <a:ext cx="5642442"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lang="en-US"/>
              <a:t>*Source:  Poverty Impedes Cognitive Function by Mani, Mullainathan &amp; Zhao, Science, August 2013.</a:t>
            </a:r>
            <a:endParaRPr/>
          </a:p>
        </p:txBody>
      </p:sp>
      <p:sp>
        <p:nvSpPr>
          <p:cNvPr id="75" name="Google Shape;75;p3"/>
          <p:cNvSpPr/>
          <p:nvPr/>
        </p:nvSpPr>
        <p:spPr>
          <a:xfrm>
            <a:off x="1062038" y="4415044"/>
            <a:ext cx="2386012" cy="707886"/>
          </a:xfrm>
          <a:prstGeom prst="rect">
            <a:avLst/>
          </a:prstGeom>
          <a:noFill/>
          <a:ln>
            <a:noFill/>
          </a:ln>
        </p:spPr>
        <p:txBody>
          <a:bodyPr anchorCtr="0" anchor="t" bIns="45700" lIns="0" spcFirstLastPara="1" rIns="91425" wrap="square" tIns="45700">
            <a:spAutoFit/>
          </a:bodyPr>
          <a:lstStyle/>
          <a:p>
            <a:pPr indent="0" lvl="0" marL="0" marR="0" rtl="0" algn="ctr">
              <a:spcBef>
                <a:spcPts val="0"/>
              </a:spcBef>
              <a:spcAft>
                <a:spcPts val="0"/>
              </a:spcAft>
              <a:buNone/>
            </a:pPr>
            <a:r>
              <a:rPr lang="en-US" sz="2000">
                <a:solidFill>
                  <a:schemeClr val="lt1"/>
                </a:solidFill>
                <a:latin typeface="Quattrocento Sans"/>
                <a:ea typeface="Quattrocento Sans"/>
                <a:cs typeface="Quattrocento Sans"/>
                <a:sym typeface="Quattrocento Sans"/>
              </a:rPr>
              <a:t>Poverty costs children 13 IQ points*</a:t>
            </a:r>
            <a:endParaRPr/>
          </a:p>
        </p:txBody>
      </p:sp>
      <p:grpSp>
        <p:nvGrpSpPr>
          <p:cNvPr id="76" name="Google Shape;76;p3"/>
          <p:cNvGrpSpPr/>
          <p:nvPr/>
        </p:nvGrpSpPr>
        <p:grpSpPr>
          <a:xfrm>
            <a:off x="1905197" y="2822329"/>
            <a:ext cx="699692" cy="709614"/>
            <a:chOff x="6337300" y="3308350"/>
            <a:chExt cx="223838" cy="227013"/>
          </a:xfrm>
        </p:grpSpPr>
        <p:sp>
          <p:nvSpPr>
            <p:cNvPr id="77" name="Google Shape;77;p3"/>
            <p:cNvSpPr/>
            <p:nvPr/>
          </p:nvSpPr>
          <p:spPr>
            <a:xfrm>
              <a:off x="6411913" y="3384550"/>
              <a:ext cx="74613" cy="746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8" name="Google Shape;78;p3"/>
            <p:cNvSpPr/>
            <p:nvPr/>
          </p:nvSpPr>
          <p:spPr>
            <a:xfrm>
              <a:off x="6337300" y="3406775"/>
              <a:ext cx="58738" cy="30163"/>
            </a:xfrm>
            <a:custGeom>
              <a:rect b="b" l="l" r="r" t="t"/>
              <a:pathLst>
                <a:path extrusionOk="0" h="8" w="16">
                  <a:moveTo>
                    <a:pt x="16" y="4"/>
                  </a:moveTo>
                  <a:cubicBezTo>
                    <a:pt x="16" y="2"/>
                    <a:pt x="14" y="0"/>
                    <a:pt x="12" y="0"/>
                  </a:cubicBezTo>
                  <a:cubicBezTo>
                    <a:pt x="4" y="0"/>
                    <a:pt x="4" y="0"/>
                    <a:pt x="4" y="0"/>
                  </a:cubicBezTo>
                  <a:cubicBezTo>
                    <a:pt x="2" y="0"/>
                    <a:pt x="0" y="2"/>
                    <a:pt x="0" y="4"/>
                  </a:cubicBezTo>
                  <a:cubicBezTo>
                    <a:pt x="0" y="6"/>
                    <a:pt x="2" y="8"/>
                    <a:pt x="4" y="8"/>
                  </a:cubicBezTo>
                  <a:cubicBezTo>
                    <a:pt x="12" y="8"/>
                    <a:pt x="12" y="8"/>
                    <a:pt x="12" y="8"/>
                  </a:cubicBezTo>
                  <a:cubicBezTo>
                    <a:pt x="14" y="8"/>
                    <a:pt x="16" y="6"/>
                    <a:pt x="16" y="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79" name="Google Shape;79;p3"/>
            <p:cNvSpPr/>
            <p:nvPr/>
          </p:nvSpPr>
          <p:spPr>
            <a:xfrm>
              <a:off x="6362700" y="3451225"/>
              <a:ext cx="57150" cy="53975"/>
            </a:xfrm>
            <a:custGeom>
              <a:rect b="b" l="l" r="r" t="t"/>
              <a:pathLst>
                <a:path extrusionOk="0" h="14" w="15">
                  <a:moveTo>
                    <a:pt x="7" y="2"/>
                  </a:moveTo>
                  <a:cubicBezTo>
                    <a:pt x="2" y="8"/>
                    <a:pt x="2" y="8"/>
                    <a:pt x="2" y="8"/>
                  </a:cubicBezTo>
                  <a:cubicBezTo>
                    <a:pt x="0" y="9"/>
                    <a:pt x="0" y="12"/>
                    <a:pt x="2" y="13"/>
                  </a:cubicBezTo>
                  <a:cubicBezTo>
                    <a:pt x="3" y="14"/>
                    <a:pt x="4" y="14"/>
                    <a:pt x="5" y="14"/>
                  </a:cubicBezTo>
                  <a:cubicBezTo>
                    <a:pt x="6" y="14"/>
                    <a:pt x="7" y="14"/>
                    <a:pt x="7" y="13"/>
                  </a:cubicBezTo>
                  <a:cubicBezTo>
                    <a:pt x="13" y="8"/>
                    <a:pt x="13" y="8"/>
                    <a:pt x="13" y="8"/>
                  </a:cubicBezTo>
                  <a:cubicBezTo>
                    <a:pt x="15" y="6"/>
                    <a:pt x="15" y="3"/>
                    <a:pt x="13" y="2"/>
                  </a:cubicBezTo>
                  <a:cubicBezTo>
                    <a:pt x="12" y="0"/>
                    <a:pt x="9" y="0"/>
                    <a:pt x="7" y="2"/>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0" name="Google Shape;80;p3"/>
            <p:cNvSpPr/>
            <p:nvPr/>
          </p:nvSpPr>
          <p:spPr>
            <a:xfrm>
              <a:off x="6434138" y="3475038"/>
              <a:ext cx="30163" cy="60325"/>
            </a:xfrm>
            <a:custGeom>
              <a:rect b="b" l="l" r="r" t="t"/>
              <a:pathLst>
                <a:path extrusionOk="0" h="16" w="8">
                  <a:moveTo>
                    <a:pt x="4" y="0"/>
                  </a:moveTo>
                  <a:cubicBezTo>
                    <a:pt x="2" y="0"/>
                    <a:pt x="0" y="2"/>
                    <a:pt x="0" y="4"/>
                  </a:cubicBezTo>
                  <a:cubicBezTo>
                    <a:pt x="0" y="12"/>
                    <a:pt x="0" y="12"/>
                    <a:pt x="0" y="12"/>
                  </a:cubicBezTo>
                  <a:cubicBezTo>
                    <a:pt x="0" y="14"/>
                    <a:pt x="2" y="16"/>
                    <a:pt x="4" y="16"/>
                  </a:cubicBezTo>
                  <a:cubicBezTo>
                    <a:pt x="6" y="16"/>
                    <a:pt x="8" y="14"/>
                    <a:pt x="8" y="12"/>
                  </a:cubicBezTo>
                  <a:cubicBezTo>
                    <a:pt x="8" y="4"/>
                    <a:pt x="8" y="4"/>
                    <a:pt x="8" y="4"/>
                  </a:cubicBezTo>
                  <a:cubicBezTo>
                    <a:pt x="8" y="2"/>
                    <a:pt x="6" y="0"/>
                    <a:pt x="4"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1" name="Google Shape;81;p3"/>
            <p:cNvSpPr/>
            <p:nvPr/>
          </p:nvSpPr>
          <p:spPr>
            <a:xfrm>
              <a:off x="6478588" y="3451225"/>
              <a:ext cx="57150" cy="53975"/>
            </a:xfrm>
            <a:custGeom>
              <a:rect b="b" l="l" r="r" t="t"/>
              <a:pathLst>
                <a:path extrusionOk="0" h="14" w="15">
                  <a:moveTo>
                    <a:pt x="8" y="2"/>
                  </a:moveTo>
                  <a:cubicBezTo>
                    <a:pt x="6" y="0"/>
                    <a:pt x="3" y="0"/>
                    <a:pt x="2" y="2"/>
                  </a:cubicBezTo>
                  <a:cubicBezTo>
                    <a:pt x="0" y="3"/>
                    <a:pt x="0" y="6"/>
                    <a:pt x="2" y="8"/>
                  </a:cubicBezTo>
                  <a:cubicBezTo>
                    <a:pt x="8" y="13"/>
                    <a:pt x="8" y="13"/>
                    <a:pt x="8" y="13"/>
                  </a:cubicBezTo>
                  <a:cubicBezTo>
                    <a:pt x="8" y="14"/>
                    <a:pt x="9" y="14"/>
                    <a:pt x="10" y="14"/>
                  </a:cubicBezTo>
                  <a:cubicBezTo>
                    <a:pt x="11" y="14"/>
                    <a:pt x="12" y="14"/>
                    <a:pt x="13" y="13"/>
                  </a:cubicBezTo>
                  <a:cubicBezTo>
                    <a:pt x="15" y="12"/>
                    <a:pt x="15" y="9"/>
                    <a:pt x="13" y="8"/>
                  </a:cubicBezTo>
                  <a:lnTo>
                    <a:pt x="8" y="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2" name="Google Shape;82;p3"/>
            <p:cNvSpPr/>
            <p:nvPr/>
          </p:nvSpPr>
          <p:spPr>
            <a:xfrm>
              <a:off x="6502400" y="3406775"/>
              <a:ext cx="58738" cy="30163"/>
            </a:xfrm>
            <a:custGeom>
              <a:rect b="b" l="l" r="r" t="t"/>
              <a:pathLst>
                <a:path extrusionOk="0" h="8" w="16">
                  <a:moveTo>
                    <a:pt x="12" y="0"/>
                  </a:moveTo>
                  <a:cubicBezTo>
                    <a:pt x="4" y="0"/>
                    <a:pt x="4" y="0"/>
                    <a:pt x="4" y="0"/>
                  </a:cubicBezTo>
                  <a:cubicBezTo>
                    <a:pt x="4" y="0"/>
                    <a:pt x="4" y="0"/>
                    <a:pt x="4" y="0"/>
                  </a:cubicBezTo>
                  <a:cubicBezTo>
                    <a:pt x="2" y="0"/>
                    <a:pt x="0" y="2"/>
                    <a:pt x="0" y="4"/>
                  </a:cubicBezTo>
                  <a:cubicBezTo>
                    <a:pt x="0" y="6"/>
                    <a:pt x="2" y="8"/>
                    <a:pt x="4" y="8"/>
                  </a:cubicBezTo>
                  <a:cubicBezTo>
                    <a:pt x="12" y="8"/>
                    <a:pt x="12" y="8"/>
                    <a:pt x="12" y="8"/>
                  </a:cubicBezTo>
                  <a:cubicBezTo>
                    <a:pt x="12" y="8"/>
                    <a:pt x="12" y="8"/>
                    <a:pt x="12" y="8"/>
                  </a:cubicBezTo>
                  <a:cubicBezTo>
                    <a:pt x="14" y="8"/>
                    <a:pt x="16" y="6"/>
                    <a:pt x="16" y="4"/>
                  </a:cubicBezTo>
                  <a:cubicBezTo>
                    <a:pt x="16" y="2"/>
                    <a:pt x="14" y="0"/>
                    <a:pt x="12"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3" name="Google Shape;83;p3"/>
            <p:cNvSpPr/>
            <p:nvPr/>
          </p:nvSpPr>
          <p:spPr>
            <a:xfrm>
              <a:off x="6478588" y="3335338"/>
              <a:ext cx="57150" cy="52388"/>
            </a:xfrm>
            <a:custGeom>
              <a:rect b="b" l="l" r="r" t="t"/>
              <a:pathLst>
                <a:path extrusionOk="0" h="14" w="15">
                  <a:moveTo>
                    <a:pt x="5" y="14"/>
                  </a:moveTo>
                  <a:cubicBezTo>
                    <a:pt x="6" y="14"/>
                    <a:pt x="7" y="14"/>
                    <a:pt x="8" y="13"/>
                  </a:cubicBezTo>
                  <a:cubicBezTo>
                    <a:pt x="13" y="7"/>
                    <a:pt x="13" y="7"/>
                    <a:pt x="13" y="7"/>
                  </a:cubicBezTo>
                  <a:cubicBezTo>
                    <a:pt x="15" y="6"/>
                    <a:pt x="15" y="3"/>
                    <a:pt x="13" y="2"/>
                  </a:cubicBezTo>
                  <a:cubicBezTo>
                    <a:pt x="12" y="0"/>
                    <a:pt x="9" y="0"/>
                    <a:pt x="8" y="2"/>
                  </a:cubicBezTo>
                  <a:cubicBezTo>
                    <a:pt x="2" y="7"/>
                    <a:pt x="2" y="7"/>
                    <a:pt x="2" y="7"/>
                  </a:cubicBezTo>
                  <a:cubicBezTo>
                    <a:pt x="0" y="9"/>
                    <a:pt x="0" y="12"/>
                    <a:pt x="2" y="13"/>
                  </a:cubicBezTo>
                  <a:cubicBezTo>
                    <a:pt x="3" y="14"/>
                    <a:pt x="4" y="14"/>
                    <a:pt x="5" y="1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4" name="Google Shape;84;p3"/>
            <p:cNvSpPr/>
            <p:nvPr/>
          </p:nvSpPr>
          <p:spPr>
            <a:xfrm>
              <a:off x="6434138" y="3308350"/>
              <a:ext cx="30163" cy="60325"/>
            </a:xfrm>
            <a:custGeom>
              <a:rect b="b" l="l" r="r" t="t"/>
              <a:pathLst>
                <a:path extrusionOk="0" h="16" w="8">
                  <a:moveTo>
                    <a:pt x="4" y="16"/>
                  </a:moveTo>
                  <a:cubicBezTo>
                    <a:pt x="6" y="16"/>
                    <a:pt x="8" y="14"/>
                    <a:pt x="8" y="12"/>
                  </a:cubicBezTo>
                  <a:cubicBezTo>
                    <a:pt x="8" y="4"/>
                    <a:pt x="8" y="4"/>
                    <a:pt x="8" y="4"/>
                  </a:cubicBezTo>
                  <a:cubicBezTo>
                    <a:pt x="8" y="2"/>
                    <a:pt x="6" y="0"/>
                    <a:pt x="4" y="0"/>
                  </a:cubicBezTo>
                  <a:cubicBezTo>
                    <a:pt x="2" y="0"/>
                    <a:pt x="0" y="2"/>
                    <a:pt x="0" y="4"/>
                  </a:cubicBezTo>
                  <a:cubicBezTo>
                    <a:pt x="0" y="12"/>
                    <a:pt x="0" y="12"/>
                    <a:pt x="0" y="12"/>
                  </a:cubicBezTo>
                  <a:cubicBezTo>
                    <a:pt x="0" y="14"/>
                    <a:pt x="2" y="16"/>
                    <a:pt x="4" y="16"/>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85" name="Google Shape;85;p3"/>
            <p:cNvSpPr/>
            <p:nvPr/>
          </p:nvSpPr>
          <p:spPr>
            <a:xfrm>
              <a:off x="6362700" y="3335338"/>
              <a:ext cx="57150" cy="52388"/>
            </a:xfrm>
            <a:custGeom>
              <a:rect b="b" l="l" r="r" t="t"/>
              <a:pathLst>
                <a:path extrusionOk="0" h="14" w="15">
                  <a:moveTo>
                    <a:pt x="7" y="13"/>
                  </a:moveTo>
                  <a:cubicBezTo>
                    <a:pt x="8" y="14"/>
                    <a:pt x="9" y="14"/>
                    <a:pt x="10" y="14"/>
                  </a:cubicBezTo>
                  <a:cubicBezTo>
                    <a:pt x="11" y="14"/>
                    <a:pt x="12" y="14"/>
                    <a:pt x="13" y="13"/>
                  </a:cubicBezTo>
                  <a:cubicBezTo>
                    <a:pt x="15" y="12"/>
                    <a:pt x="15" y="9"/>
                    <a:pt x="13" y="7"/>
                  </a:cubicBezTo>
                  <a:cubicBezTo>
                    <a:pt x="7" y="2"/>
                    <a:pt x="7" y="2"/>
                    <a:pt x="7" y="2"/>
                  </a:cubicBezTo>
                  <a:cubicBezTo>
                    <a:pt x="6" y="0"/>
                    <a:pt x="3" y="0"/>
                    <a:pt x="2" y="2"/>
                  </a:cubicBezTo>
                  <a:cubicBezTo>
                    <a:pt x="0" y="3"/>
                    <a:pt x="0" y="6"/>
                    <a:pt x="2" y="7"/>
                  </a:cubicBezTo>
                  <a:lnTo>
                    <a:pt x="7" y="13"/>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86" name="Google Shape;86;p3"/>
          <p:cNvSpPr/>
          <p:nvPr/>
        </p:nvSpPr>
        <p:spPr>
          <a:xfrm>
            <a:off x="1987150" y="4081897"/>
            <a:ext cx="535788" cy="9787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87" name="Google Shape;87;p3"/>
          <p:cNvSpPr/>
          <p:nvPr/>
        </p:nvSpPr>
        <p:spPr>
          <a:xfrm>
            <a:off x="4571999" y="1466850"/>
            <a:ext cx="329088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2017 Bellevue Achievement Rates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A group of people in a room&#10;&#10;Description automatically generated" id="92" name="Google Shape;92;p4"/>
          <p:cNvPicPr preferRelativeResize="0"/>
          <p:nvPr/>
        </p:nvPicPr>
        <p:blipFill rotWithShape="1">
          <a:blip r:embed="rId3">
            <a:alphaModFix/>
          </a:blip>
          <a:srcRect b="463" l="13814" r="31656" t="7"/>
          <a:stretch/>
        </p:blipFill>
        <p:spPr>
          <a:xfrm>
            <a:off x="385763" y="1409701"/>
            <a:ext cx="3738562" cy="4247446"/>
          </a:xfrm>
          <a:custGeom>
            <a:rect b="b" l="l" r="r" t="t"/>
            <a:pathLst>
              <a:path extrusionOk="0" h="4247446" w="3738562">
                <a:moveTo>
                  <a:pt x="0" y="0"/>
                </a:moveTo>
                <a:lnTo>
                  <a:pt x="3738562" y="0"/>
                </a:lnTo>
                <a:lnTo>
                  <a:pt x="3738562" y="4247446"/>
                </a:lnTo>
                <a:lnTo>
                  <a:pt x="0" y="4247446"/>
                </a:lnTo>
                <a:close/>
              </a:path>
            </a:pathLst>
          </a:custGeom>
          <a:noFill/>
          <a:ln>
            <a:noFill/>
          </a:ln>
        </p:spPr>
      </p:pic>
      <p:sp>
        <p:nvSpPr>
          <p:cNvPr id="93" name="Google Shape;93;p4"/>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Challenge</a:t>
            </a:r>
            <a:endParaRPr/>
          </a:p>
        </p:txBody>
      </p:sp>
      <p:sp>
        <p:nvSpPr>
          <p:cNvPr id="94" name="Google Shape;94;p4"/>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95" name="Google Shape;95;p4"/>
          <p:cNvSpPr txBox="1"/>
          <p:nvPr>
            <p:ph idx="11" type="ftr"/>
          </p:nvPr>
        </p:nvSpPr>
        <p:spPr>
          <a:xfrm>
            <a:off x="1863875" y="6452514"/>
            <a:ext cx="7632113"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lang="en-US"/>
              <a:t>* Source: The Economic Value of Opportunity Youth by Belfield, CUNY; Levin &amp; Rosen, Columbia University; January 2012</a:t>
            </a:r>
            <a:endParaRPr/>
          </a:p>
          <a:p>
            <a:pPr indent="0" lvl="0" marL="0" rtl="0" algn="l">
              <a:spcBef>
                <a:spcPts val="0"/>
              </a:spcBef>
              <a:spcAft>
                <a:spcPts val="0"/>
              </a:spcAft>
              <a:buNone/>
            </a:pPr>
            <a:r>
              <a:t/>
            </a:r>
            <a:endParaRPr/>
          </a:p>
        </p:txBody>
      </p:sp>
      <p:sp>
        <p:nvSpPr>
          <p:cNvPr id="96" name="Google Shape;96;p4"/>
          <p:cNvSpPr/>
          <p:nvPr/>
        </p:nvSpPr>
        <p:spPr>
          <a:xfrm>
            <a:off x="385763" y="1409701"/>
            <a:ext cx="3738562" cy="4247446"/>
          </a:xfrm>
          <a:prstGeom prst="rect">
            <a:avLst/>
          </a:prstGeom>
          <a:gradFill>
            <a:gsLst>
              <a:gs pos="0">
                <a:srgbClr val="558A2D">
                  <a:alpha val="72941"/>
                </a:srgbClr>
              </a:gs>
              <a:gs pos="100000">
                <a:srgbClr val="5E9732">
                  <a:alpha val="56862"/>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97" name="Google Shape;97;p4"/>
          <p:cNvSpPr/>
          <p:nvPr/>
        </p:nvSpPr>
        <p:spPr>
          <a:xfrm>
            <a:off x="4124325" y="1181100"/>
            <a:ext cx="5019675" cy="4704648"/>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aphicFrame>
        <p:nvGraphicFramePr>
          <p:cNvPr id="98" name="Google Shape;98;p4"/>
          <p:cNvGraphicFramePr/>
          <p:nvPr/>
        </p:nvGraphicFramePr>
        <p:xfrm>
          <a:off x="4572000" y="1476375"/>
          <a:ext cx="3989388" cy="4180772"/>
        </p:xfrm>
        <a:graphic>
          <a:graphicData uri="http://schemas.openxmlformats.org/drawingml/2006/chart">
            <c:chart r:id="rId4"/>
          </a:graphicData>
        </a:graphic>
      </p:graphicFrame>
      <p:sp>
        <p:nvSpPr>
          <p:cNvPr id="99" name="Google Shape;99;p4"/>
          <p:cNvSpPr/>
          <p:nvPr/>
        </p:nvSpPr>
        <p:spPr>
          <a:xfrm>
            <a:off x="1062038" y="4415044"/>
            <a:ext cx="2386012" cy="707886"/>
          </a:xfrm>
          <a:prstGeom prst="rect">
            <a:avLst/>
          </a:prstGeom>
          <a:noFill/>
          <a:ln>
            <a:noFill/>
          </a:ln>
        </p:spPr>
        <p:txBody>
          <a:bodyPr anchorCtr="0" anchor="t" bIns="45700" lIns="0" spcFirstLastPara="1" rIns="91425" wrap="square" tIns="45700">
            <a:spAutoFit/>
          </a:bodyPr>
          <a:lstStyle/>
          <a:p>
            <a:pPr indent="0" lvl="0" marL="0" marR="0" rtl="0" algn="ctr">
              <a:spcBef>
                <a:spcPts val="0"/>
              </a:spcBef>
              <a:spcAft>
                <a:spcPts val="0"/>
              </a:spcAft>
              <a:buNone/>
            </a:pPr>
            <a:r>
              <a:rPr lang="en-US" sz="2000">
                <a:solidFill>
                  <a:schemeClr val="lt1"/>
                </a:solidFill>
                <a:latin typeface="Quattrocento Sans"/>
                <a:ea typeface="Quattrocento Sans"/>
                <a:cs typeface="Quattrocento Sans"/>
                <a:sym typeface="Quattrocento Sans"/>
              </a:rPr>
              <a:t>Every dropout costs us $1 million*</a:t>
            </a:r>
            <a:endParaRPr/>
          </a:p>
        </p:txBody>
      </p:sp>
      <p:sp>
        <p:nvSpPr>
          <p:cNvPr id="100" name="Google Shape;100;p4"/>
          <p:cNvSpPr/>
          <p:nvPr/>
        </p:nvSpPr>
        <p:spPr>
          <a:xfrm>
            <a:off x="4572000" y="1466850"/>
            <a:ext cx="2552700"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2018 Bellevue School District Graduation Rates</a:t>
            </a:r>
            <a:endParaRPr/>
          </a:p>
        </p:txBody>
      </p:sp>
      <p:grpSp>
        <p:nvGrpSpPr>
          <p:cNvPr id="101" name="Google Shape;101;p4"/>
          <p:cNvGrpSpPr/>
          <p:nvPr/>
        </p:nvGrpSpPr>
        <p:grpSpPr>
          <a:xfrm>
            <a:off x="1863873" y="2701103"/>
            <a:ext cx="782339" cy="926455"/>
            <a:chOff x="9210676" y="1792288"/>
            <a:chExt cx="301625" cy="357187"/>
          </a:xfrm>
        </p:grpSpPr>
        <p:sp>
          <p:nvSpPr>
            <p:cNvPr id="102" name="Google Shape;102;p4"/>
            <p:cNvSpPr/>
            <p:nvPr/>
          </p:nvSpPr>
          <p:spPr>
            <a:xfrm>
              <a:off x="9210676" y="1792288"/>
              <a:ext cx="301625" cy="269875"/>
            </a:xfrm>
            <a:custGeom>
              <a:rect b="b" l="l" r="r" t="t"/>
              <a:pathLst>
                <a:path extrusionOk="0" h="72" w="80">
                  <a:moveTo>
                    <a:pt x="79" y="30"/>
                  </a:moveTo>
                  <a:cubicBezTo>
                    <a:pt x="51" y="1"/>
                    <a:pt x="51" y="1"/>
                    <a:pt x="51" y="1"/>
                  </a:cubicBezTo>
                  <a:cubicBezTo>
                    <a:pt x="50" y="0"/>
                    <a:pt x="49" y="0"/>
                    <a:pt x="48" y="1"/>
                  </a:cubicBezTo>
                  <a:cubicBezTo>
                    <a:pt x="0" y="49"/>
                    <a:pt x="0" y="49"/>
                    <a:pt x="0" y="49"/>
                  </a:cubicBezTo>
                  <a:cubicBezTo>
                    <a:pt x="0" y="50"/>
                    <a:pt x="0" y="50"/>
                    <a:pt x="0" y="51"/>
                  </a:cubicBezTo>
                  <a:cubicBezTo>
                    <a:pt x="0" y="51"/>
                    <a:pt x="0" y="52"/>
                    <a:pt x="0" y="52"/>
                  </a:cubicBezTo>
                  <a:cubicBezTo>
                    <a:pt x="4" y="56"/>
                    <a:pt x="4" y="56"/>
                    <a:pt x="4" y="56"/>
                  </a:cubicBezTo>
                  <a:cubicBezTo>
                    <a:pt x="8" y="49"/>
                    <a:pt x="15" y="45"/>
                    <a:pt x="23" y="43"/>
                  </a:cubicBezTo>
                  <a:cubicBezTo>
                    <a:pt x="25" y="43"/>
                    <a:pt x="28" y="44"/>
                    <a:pt x="29" y="46"/>
                  </a:cubicBezTo>
                  <a:cubicBezTo>
                    <a:pt x="31" y="49"/>
                    <a:pt x="30" y="52"/>
                    <a:pt x="28" y="54"/>
                  </a:cubicBezTo>
                  <a:cubicBezTo>
                    <a:pt x="26" y="55"/>
                    <a:pt x="26" y="56"/>
                    <a:pt x="25" y="57"/>
                  </a:cubicBezTo>
                  <a:cubicBezTo>
                    <a:pt x="25" y="57"/>
                    <a:pt x="26" y="57"/>
                    <a:pt x="26" y="57"/>
                  </a:cubicBezTo>
                  <a:cubicBezTo>
                    <a:pt x="33" y="60"/>
                    <a:pt x="38" y="66"/>
                    <a:pt x="39" y="72"/>
                  </a:cubicBezTo>
                  <a:cubicBezTo>
                    <a:pt x="79" y="32"/>
                    <a:pt x="79" y="32"/>
                    <a:pt x="79" y="32"/>
                  </a:cubicBezTo>
                  <a:cubicBezTo>
                    <a:pt x="80" y="32"/>
                    <a:pt x="80" y="31"/>
                    <a:pt x="80" y="31"/>
                  </a:cubicBezTo>
                  <a:cubicBezTo>
                    <a:pt x="80" y="30"/>
                    <a:pt x="80" y="30"/>
                    <a:pt x="79" y="30"/>
                  </a:cubicBezTo>
                  <a:close/>
                  <a:moveTo>
                    <a:pt x="47" y="48"/>
                  </a:moveTo>
                  <a:cubicBezTo>
                    <a:pt x="45" y="50"/>
                    <a:pt x="42" y="51"/>
                    <a:pt x="40" y="51"/>
                  </a:cubicBezTo>
                  <a:cubicBezTo>
                    <a:pt x="37" y="51"/>
                    <a:pt x="35" y="50"/>
                    <a:pt x="33" y="48"/>
                  </a:cubicBezTo>
                  <a:cubicBezTo>
                    <a:pt x="29" y="44"/>
                    <a:pt x="29" y="38"/>
                    <a:pt x="33" y="34"/>
                  </a:cubicBezTo>
                  <a:cubicBezTo>
                    <a:pt x="37" y="30"/>
                    <a:pt x="43" y="30"/>
                    <a:pt x="47" y="34"/>
                  </a:cubicBezTo>
                  <a:cubicBezTo>
                    <a:pt x="51" y="38"/>
                    <a:pt x="51" y="44"/>
                    <a:pt x="47" y="48"/>
                  </a:cubicBezTo>
                  <a:close/>
                  <a:moveTo>
                    <a:pt x="51" y="15"/>
                  </a:moveTo>
                  <a:cubicBezTo>
                    <a:pt x="45" y="21"/>
                    <a:pt x="45" y="21"/>
                    <a:pt x="45" y="21"/>
                  </a:cubicBezTo>
                  <a:cubicBezTo>
                    <a:pt x="45" y="21"/>
                    <a:pt x="45" y="22"/>
                    <a:pt x="44" y="22"/>
                  </a:cubicBezTo>
                  <a:cubicBezTo>
                    <a:pt x="44" y="22"/>
                    <a:pt x="43" y="21"/>
                    <a:pt x="43" y="21"/>
                  </a:cubicBezTo>
                  <a:cubicBezTo>
                    <a:pt x="42" y="20"/>
                    <a:pt x="42" y="19"/>
                    <a:pt x="43" y="18"/>
                  </a:cubicBezTo>
                  <a:cubicBezTo>
                    <a:pt x="48" y="13"/>
                    <a:pt x="48" y="13"/>
                    <a:pt x="48" y="13"/>
                  </a:cubicBezTo>
                  <a:cubicBezTo>
                    <a:pt x="49" y="12"/>
                    <a:pt x="50" y="12"/>
                    <a:pt x="51" y="13"/>
                  </a:cubicBezTo>
                  <a:cubicBezTo>
                    <a:pt x="52" y="13"/>
                    <a:pt x="52" y="15"/>
                    <a:pt x="51" y="15"/>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03" name="Google Shape;103;p4"/>
            <p:cNvSpPr/>
            <p:nvPr/>
          </p:nvSpPr>
          <p:spPr>
            <a:xfrm>
              <a:off x="9210676" y="1968500"/>
              <a:ext cx="134938" cy="180975"/>
            </a:xfrm>
            <a:custGeom>
              <a:rect b="b" l="l" r="r" t="t"/>
              <a:pathLst>
                <a:path extrusionOk="0" h="48" w="36">
                  <a:moveTo>
                    <a:pt x="25" y="14"/>
                  </a:moveTo>
                  <a:cubicBezTo>
                    <a:pt x="24" y="14"/>
                    <a:pt x="24" y="14"/>
                    <a:pt x="23" y="14"/>
                  </a:cubicBezTo>
                  <a:cubicBezTo>
                    <a:pt x="22" y="15"/>
                    <a:pt x="22" y="15"/>
                    <a:pt x="22" y="16"/>
                  </a:cubicBezTo>
                  <a:cubicBezTo>
                    <a:pt x="22" y="17"/>
                    <a:pt x="21" y="18"/>
                    <a:pt x="21" y="19"/>
                  </a:cubicBezTo>
                  <a:cubicBezTo>
                    <a:pt x="19" y="14"/>
                    <a:pt x="20" y="8"/>
                    <a:pt x="25" y="4"/>
                  </a:cubicBezTo>
                  <a:cubicBezTo>
                    <a:pt x="26" y="3"/>
                    <a:pt x="26" y="2"/>
                    <a:pt x="26" y="1"/>
                  </a:cubicBezTo>
                  <a:cubicBezTo>
                    <a:pt x="25" y="0"/>
                    <a:pt x="24" y="0"/>
                    <a:pt x="24" y="0"/>
                  </a:cubicBezTo>
                  <a:cubicBezTo>
                    <a:pt x="10" y="3"/>
                    <a:pt x="0" y="16"/>
                    <a:pt x="0" y="30"/>
                  </a:cubicBezTo>
                  <a:cubicBezTo>
                    <a:pt x="0" y="40"/>
                    <a:pt x="8" y="48"/>
                    <a:pt x="18" y="48"/>
                  </a:cubicBezTo>
                  <a:cubicBezTo>
                    <a:pt x="28" y="48"/>
                    <a:pt x="36" y="40"/>
                    <a:pt x="36" y="30"/>
                  </a:cubicBezTo>
                  <a:cubicBezTo>
                    <a:pt x="36" y="23"/>
                    <a:pt x="32" y="17"/>
                    <a:pt x="25" y="14"/>
                  </a:cubicBezTo>
                  <a:close/>
                  <a:moveTo>
                    <a:pt x="18" y="44"/>
                  </a:moveTo>
                  <a:cubicBezTo>
                    <a:pt x="14" y="44"/>
                    <a:pt x="12" y="41"/>
                    <a:pt x="12" y="38"/>
                  </a:cubicBezTo>
                  <a:cubicBezTo>
                    <a:pt x="12" y="32"/>
                    <a:pt x="15" y="28"/>
                    <a:pt x="20" y="26"/>
                  </a:cubicBezTo>
                  <a:cubicBezTo>
                    <a:pt x="19" y="30"/>
                    <a:pt x="24" y="34"/>
                    <a:pt x="24" y="38"/>
                  </a:cubicBezTo>
                  <a:cubicBezTo>
                    <a:pt x="24" y="41"/>
                    <a:pt x="22" y="44"/>
                    <a:pt x="18" y="4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04" name="Google Shape;104;p4"/>
          <p:cNvSpPr/>
          <p:nvPr/>
        </p:nvSpPr>
        <p:spPr>
          <a:xfrm>
            <a:off x="1987150" y="4081897"/>
            <a:ext cx="535788" cy="9787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p:nvPr/>
        </p:nvSpPr>
        <p:spPr>
          <a:xfrm>
            <a:off x="2868707" y="1304658"/>
            <a:ext cx="6275293" cy="49532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10" name="Google Shape;110;p5"/>
          <p:cNvSpPr/>
          <p:nvPr/>
        </p:nvSpPr>
        <p:spPr>
          <a:xfrm>
            <a:off x="400050" y="1438275"/>
            <a:ext cx="3181350" cy="4648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11" name="Google Shape;111;p5"/>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Client Profile</a:t>
            </a:r>
            <a:endParaRPr/>
          </a:p>
        </p:txBody>
      </p:sp>
      <p:sp>
        <p:nvSpPr>
          <p:cNvPr id="112" name="Google Shape;112;p5"/>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13" name="Google Shape;113;p5"/>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graphicFrame>
        <p:nvGraphicFramePr>
          <p:cNvPr id="114" name="Google Shape;114;p5"/>
          <p:cNvGraphicFramePr/>
          <p:nvPr/>
        </p:nvGraphicFramePr>
        <p:xfrm>
          <a:off x="481014" y="1743074"/>
          <a:ext cx="3019423" cy="4343401"/>
        </p:xfrm>
        <a:graphic>
          <a:graphicData uri="http://schemas.openxmlformats.org/drawingml/2006/chart">
            <c:chart r:id="rId3"/>
          </a:graphicData>
        </a:graphic>
      </p:graphicFrame>
      <p:sp>
        <p:nvSpPr>
          <p:cNvPr id="115" name="Google Shape;115;p5"/>
          <p:cNvSpPr/>
          <p:nvPr/>
        </p:nvSpPr>
        <p:spPr>
          <a:xfrm>
            <a:off x="982875" y="2130429"/>
            <a:ext cx="2053800" cy="2053800"/>
          </a:xfrm>
          <a:prstGeom prst="ellipse">
            <a:avLst/>
          </a:prstGeom>
          <a:gradFill>
            <a:gsLst>
              <a:gs pos="0">
                <a:srgbClr val="FFFFFF">
                  <a:alpha val="53725"/>
                </a:srgbClr>
              </a:gs>
              <a:gs pos="100000">
                <a:srgbClr val="FFFFFF">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16" name="Google Shape;116;p5"/>
          <p:cNvSpPr/>
          <p:nvPr/>
        </p:nvSpPr>
        <p:spPr>
          <a:xfrm>
            <a:off x="1388564" y="2536118"/>
            <a:ext cx="1242423" cy="1242423"/>
          </a:xfrm>
          <a:prstGeom prst="ellipse">
            <a:avLst/>
          </a:prstGeom>
          <a:gradFill>
            <a:gsLst>
              <a:gs pos="0">
                <a:srgbClr val="5E9732">
                  <a:alpha val="45882"/>
                </a:srgbClr>
              </a:gs>
              <a:gs pos="100000">
                <a:schemeClr val="accent1"/>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17" name="Google Shape;117;p5"/>
          <p:cNvSpPr/>
          <p:nvPr/>
        </p:nvSpPr>
        <p:spPr>
          <a:xfrm>
            <a:off x="1658652" y="2804659"/>
            <a:ext cx="702246" cy="705340"/>
          </a:xfrm>
          <a:custGeom>
            <a:rect b="b" l="l" r="r" t="t"/>
            <a:pathLst>
              <a:path extrusionOk="0" h="96" w="96">
                <a:moveTo>
                  <a:pt x="48" y="0"/>
                </a:moveTo>
                <a:cubicBezTo>
                  <a:pt x="22" y="0"/>
                  <a:pt x="0" y="22"/>
                  <a:pt x="0" y="48"/>
                </a:cubicBezTo>
                <a:cubicBezTo>
                  <a:pt x="0" y="61"/>
                  <a:pt x="5" y="73"/>
                  <a:pt x="14" y="82"/>
                </a:cubicBezTo>
                <a:cubicBezTo>
                  <a:pt x="14" y="82"/>
                  <a:pt x="14" y="82"/>
                  <a:pt x="14" y="82"/>
                </a:cubicBezTo>
                <a:cubicBezTo>
                  <a:pt x="23" y="91"/>
                  <a:pt x="35" y="96"/>
                  <a:pt x="48" y="96"/>
                </a:cubicBezTo>
                <a:cubicBezTo>
                  <a:pt x="61" y="96"/>
                  <a:pt x="73" y="91"/>
                  <a:pt x="82" y="82"/>
                </a:cubicBezTo>
                <a:cubicBezTo>
                  <a:pt x="91" y="73"/>
                  <a:pt x="96" y="61"/>
                  <a:pt x="96" y="48"/>
                </a:cubicBezTo>
                <a:cubicBezTo>
                  <a:pt x="96" y="22"/>
                  <a:pt x="74" y="0"/>
                  <a:pt x="48" y="0"/>
                </a:cubicBezTo>
                <a:close/>
                <a:moveTo>
                  <a:pt x="80" y="78"/>
                </a:moveTo>
                <a:cubicBezTo>
                  <a:pt x="76" y="75"/>
                  <a:pt x="70" y="73"/>
                  <a:pt x="63" y="70"/>
                </a:cubicBezTo>
                <a:cubicBezTo>
                  <a:pt x="61" y="70"/>
                  <a:pt x="60" y="69"/>
                  <a:pt x="58" y="69"/>
                </a:cubicBezTo>
                <a:cubicBezTo>
                  <a:pt x="58" y="61"/>
                  <a:pt x="58" y="61"/>
                  <a:pt x="58" y="61"/>
                </a:cubicBezTo>
                <a:cubicBezTo>
                  <a:pt x="60" y="60"/>
                  <a:pt x="64" y="57"/>
                  <a:pt x="64" y="49"/>
                </a:cubicBezTo>
                <a:cubicBezTo>
                  <a:pt x="66" y="49"/>
                  <a:pt x="66" y="47"/>
                  <a:pt x="66" y="44"/>
                </a:cubicBezTo>
                <a:cubicBezTo>
                  <a:pt x="66" y="42"/>
                  <a:pt x="66" y="40"/>
                  <a:pt x="64" y="39"/>
                </a:cubicBezTo>
                <a:cubicBezTo>
                  <a:pt x="65" y="36"/>
                  <a:pt x="67" y="30"/>
                  <a:pt x="66" y="26"/>
                </a:cubicBezTo>
                <a:cubicBezTo>
                  <a:pt x="65" y="20"/>
                  <a:pt x="57" y="18"/>
                  <a:pt x="51" y="18"/>
                </a:cubicBezTo>
                <a:cubicBezTo>
                  <a:pt x="46" y="18"/>
                  <a:pt x="39" y="20"/>
                  <a:pt x="37" y="24"/>
                </a:cubicBezTo>
                <a:cubicBezTo>
                  <a:pt x="34" y="24"/>
                  <a:pt x="32" y="25"/>
                  <a:pt x="32" y="26"/>
                </a:cubicBezTo>
                <a:cubicBezTo>
                  <a:pt x="29" y="29"/>
                  <a:pt x="31" y="35"/>
                  <a:pt x="32" y="39"/>
                </a:cubicBezTo>
                <a:cubicBezTo>
                  <a:pt x="30" y="40"/>
                  <a:pt x="30" y="42"/>
                  <a:pt x="30" y="44"/>
                </a:cubicBezTo>
                <a:cubicBezTo>
                  <a:pt x="30" y="47"/>
                  <a:pt x="30" y="49"/>
                  <a:pt x="32" y="49"/>
                </a:cubicBezTo>
                <a:cubicBezTo>
                  <a:pt x="32" y="57"/>
                  <a:pt x="36" y="60"/>
                  <a:pt x="38" y="61"/>
                </a:cubicBezTo>
                <a:cubicBezTo>
                  <a:pt x="38" y="69"/>
                  <a:pt x="38" y="69"/>
                  <a:pt x="38" y="69"/>
                </a:cubicBezTo>
                <a:cubicBezTo>
                  <a:pt x="36" y="69"/>
                  <a:pt x="35" y="70"/>
                  <a:pt x="33" y="70"/>
                </a:cubicBezTo>
                <a:cubicBezTo>
                  <a:pt x="27" y="73"/>
                  <a:pt x="20" y="75"/>
                  <a:pt x="16" y="78"/>
                </a:cubicBezTo>
                <a:cubicBezTo>
                  <a:pt x="8" y="70"/>
                  <a:pt x="4" y="59"/>
                  <a:pt x="4" y="48"/>
                </a:cubicBezTo>
                <a:cubicBezTo>
                  <a:pt x="4" y="24"/>
                  <a:pt x="24" y="4"/>
                  <a:pt x="48" y="4"/>
                </a:cubicBezTo>
                <a:cubicBezTo>
                  <a:pt x="72" y="4"/>
                  <a:pt x="92" y="24"/>
                  <a:pt x="92" y="48"/>
                </a:cubicBezTo>
                <a:cubicBezTo>
                  <a:pt x="92" y="59"/>
                  <a:pt x="88" y="70"/>
                  <a:pt x="80" y="78"/>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18" name="Google Shape;118;p5"/>
          <p:cNvSpPr/>
          <p:nvPr/>
        </p:nvSpPr>
        <p:spPr>
          <a:xfrm>
            <a:off x="3409950" y="1719129"/>
            <a:ext cx="5734050" cy="41933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19" name="Google Shape;119;p5"/>
          <p:cNvSpPr/>
          <p:nvPr/>
        </p:nvSpPr>
        <p:spPr>
          <a:xfrm flipH="1" rot="10800000">
            <a:off x="4062413" y="5315089"/>
            <a:ext cx="752475" cy="94475"/>
          </a:xfrm>
          <a:prstGeom prst="trapezoid">
            <a:avLst>
              <a:gd fmla="val 83698" name="adj"/>
            </a:avLst>
          </a:prstGeom>
          <a:solidFill>
            <a:srgbClr val="E08C0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20" name="Google Shape;120;p5"/>
          <p:cNvSpPr/>
          <p:nvPr/>
        </p:nvSpPr>
        <p:spPr>
          <a:xfrm>
            <a:off x="3333750" y="4681089"/>
            <a:ext cx="4857750" cy="64733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21" name="Google Shape;121;p5"/>
          <p:cNvSpPr/>
          <p:nvPr/>
        </p:nvSpPr>
        <p:spPr>
          <a:xfrm>
            <a:off x="4009928" y="2079563"/>
            <a:ext cx="3844066"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000">
                <a:solidFill>
                  <a:schemeClr val="dk1"/>
                </a:solidFill>
                <a:latin typeface="Quattrocento Sans"/>
                <a:ea typeface="Quattrocento Sans"/>
                <a:cs typeface="Quattrocento Sans"/>
                <a:sym typeface="Quattrocento Sans"/>
              </a:rPr>
              <a:t>Typical Rental Assistance Family</a:t>
            </a:r>
            <a:endParaRPr/>
          </a:p>
        </p:txBody>
      </p:sp>
      <p:cxnSp>
        <p:nvCxnSpPr>
          <p:cNvPr id="122" name="Google Shape;122;p5"/>
          <p:cNvCxnSpPr/>
          <p:nvPr/>
        </p:nvCxnSpPr>
        <p:spPr>
          <a:xfrm>
            <a:off x="4133850" y="3373072"/>
            <a:ext cx="4057650" cy="0"/>
          </a:xfrm>
          <a:prstGeom prst="straightConnector1">
            <a:avLst/>
          </a:prstGeom>
          <a:noFill/>
          <a:ln cap="flat" cmpd="sng" w="9525">
            <a:solidFill>
              <a:srgbClr val="D8D8D8"/>
            </a:solidFill>
            <a:prstDash val="solid"/>
            <a:miter lim="800000"/>
            <a:headEnd len="sm" w="sm" type="none"/>
            <a:tailEnd len="sm" w="sm" type="none"/>
          </a:ln>
        </p:spPr>
      </p:cxnSp>
      <p:cxnSp>
        <p:nvCxnSpPr>
          <p:cNvPr id="123" name="Google Shape;123;p5"/>
          <p:cNvCxnSpPr/>
          <p:nvPr/>
        </p:nvCxnSpPr>
        <p:spPr>
          <a:xfrm>
            <a:off x="4133850" y="4020411"/>
            <a:ext cx="4057650" cy="0"/>
          </a:xfrm>
          <a:prstGeom prst="straightConnector1">
            <a:avLst/>
          </a:prstGeom>
          <a:noFill/>
          <a:ln cap="flat" cmpd="sng" w="9525">
            <a:solidFill>
              <a:srgbClr val="D8D8D8"/>
            </a:solidFill>
            <a:prstDash val="solid"/>
            <a:miter lim="800000"/>
            <a:headEnd len="sm" w="sm" type="none"/>
            <a:tailEnd len="sm" w="sm" type="none"/>
          </a:ln>
        </p:spPr>
      </p:cxnSp>
      <p:sp>
        <p:nvSpPr>
          <p:cNvPr id="124" name="Google Shape;124;p5"/>
          <p:cNvSpPr/>
          <p:nvPr/>
        </p:nvSpPr>
        <p:spPr>
          <a:xfrm>
            <a:off x="5047604" y="2892720"/>
            <a:ext cx="2750112" cy="307777"/>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Average monthly income is $1,890</a:t>
            </a:r>
            <a:endParaRPr/>
          </a:p>
        </p:txBody>
      </p:sp>
      <p:sp>
        <p:nvSpPr>
          <p:cNvPr id="125" name="Google Shape;125;p5"/>
          <p:cNvSpPr/>
          <p:nvPr/>
        </p:nvSpPr>
        <p:spPr>
          <a:xfrm>
            <a:off x="5047604" y="3542853"/>
            <a:ext cx="2412071" cy="307777"/>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Nearly 70% are single parents</a:t>
            </a:r>
            <a:endParaRPr/>
          </a:p>
        </p:txBody>
      </p:sp>
      <p:sp>
        <p:nvSpPr>
          <p:cNvPr id="126" name="Google Shape;126;p5"/>
          <p:cNvSpPr/>
          <p:nvPr/>
        </p:nvSpPr>
        <p:spPr>
          <a:xfrm>
            <a:off x="5047604" y="4190192"/>
            <a:ext cx="2311530" cy="307777"/>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Average household size is 3.5</a:t>
            </a:r>
            <a:endParaRPr/>
          </a:p>
        </p:txBody>
      </p:sp>
      <p:sp>
        <p:nvSpPr>
          <p:cNvPr id="127" name="Google Shape;127;p5"/>
          <p:cNvSpPr/>
          <p:nvPr/>
        </p:nvSpPr>
        <p:spPr>
          <a:xfrm>
            <a:off x="5047604" y="4806754"/>
            <a:ext cx="1736053" cy="369332"/>
          </a:xfrm>
          <a:prstGeom prst="rect">
            <a:avLst/>
          </a:prstGeom>
          <a:noFill/>
          <a:ln>
            <a:noFill/>
          </a:ln>
        </p:spPr>
        <p:txBody>
          <a:bodyPr anchorCtr="0" anchor="ctr" bIns="45700" lIns="0" spcFirstLastPara="1" rIns="91425" wrap="square" tIns="45700">
            <a:spAutoFit/>
          </a:bodyPr>
          <a:lstStyle/>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Ethnically diverse</a:t>
            </a:r>
            <a:endParaRPr/>
          </a:p>
        </p:txBody>
      </p:sp>
      <p:sp>
        <p:nvSpPr>
          <p:cNvPr id="128" name="Google Shape;128;p5"/>
          <p:cNvSpPr/>
          <p:nvPr/>
        </p:nvSpPr>
        <p:spPr>
          <a:xfrm>
            <a:off x="3597633" y="4868789"/>
            <a:ext cx="270746" cy="271938"/>
          </a:xfrm>
          <a:custGeom>
            <a:rect b="b" l="l" r="r" t="t"/>
            <a:pathLst>
              <a:path extrusionOk="0" h="96" w="96">
                <a:moveTo>
                  <a:pt x="94" y="0"/>
                </a:moveTo>
                <a:cubicBezTo>
                  <a:pt x="2" y="0"/>
                  <a:pt x="2" y="0"/>
                  <a:pt x="2" y="0"/>
                </a:cubicBezTo>
                <a:cubicBezTo>
                  <a:pt x="1" y="0"/>
                  <a:pt x="0" y="1"/>
                  <a:pt x="0" y="2"/>
                </a:cubicBezTo>
                <a:cubicBezTo>
                  <a:pt x="0" y="94"/>
                  <a:pt x="0" y="94"/>
                  <a:pt x="0" y="94"/>
                </a:cubicBezTo>
                <a:cubicBezTo>
                  <a:pt x="0" y="95"/>
                  <a:pt x="1" y="96"/>
                  <a:pt x="2" y="96"/>
                </a:cubicBezTo>
                <a:cubicBezTo>
                  <a:pt x="94" y="96"/>
                  <a:pt x="94" y="96"/>
                  <a:pt x="94" y="96"/>
                </a:cubicBezTo>
                <a:cubicBezTo>
                  <a:pt x="95" y="96"/>
                  <a:pt x="96" y="95"/>
                  <a:pt x="96" y="94"/>
                </a:cubicBezTo>
                <a:cubicBezTo>
                  <a:pt x="96" y="2"/>
                  <a:pt x="96" y="2"/>
                  <a:pt x="96" y="2"/>
                </a:cubicBezTo>
                <a:cubicBezTo>
                  <a:pt x="96" y="1"/>
                  <a:pt x="95" y="0"/>
                  <a:pt x="94" y="0"/>
                </a:cubicBezTo>
                <a:close/>
                <a:moveTo>
                  <a:pt x="40" y="43"/>
                </a:moveTo>
                <a:cubicBezTo>
                  <a:pt x="40" y="44"/>
                  <a:pt x="41" y="44"/>
                  <a:pt x="42" y="44"/>
                </a:cubicBezTo>
                <a:cubicBezTo>
                  <a:pt x="76" y="44"/>
                  <a:pt x="76" y="44"/>
                  <a:pt x="76" y="44"/>
                </a:cubicBezTo>
                <a:cubicBezTo>
                  <a:pt x="76" y="52"/>
                  <a:pt x="76" y="52"/>
                  <a:pt x="76" y="52"/>
                </a:cubicBezTo>
                <a:cubicBezTo>
                  <a:pt x="42" y="52"/>
                  <a:pt x="42" y="52"/>
                  <a:pt x="42" y="52"/>
                </a:cubicBezTo>
                <a:cubicBezTo>
                  <a:pt x="41" y="52"/>
                  <a:pt x="40" y="53"/>
                  <a:pt x="40" y="53"/>
                </a:cubicBezTo>
                <a:cubicBezTo>
                  <a:pt x="40" y="54"/>
                  <a:pt x="40" y="55"/>
                  <a:pt x="41" y="55"/>
                </a:cubicBezTo>
                <a:cubicBezTo>
                  <a:pt x="53" y="68"/>
                  <a:pt x="53" y="68"/>
                  <a:pt x="53" y="68"/>
                </a:cubicBezTo>
                <a:cubicBezTo>
                  <a:pt x="41" y="68"/>
                  <a:pt x="41" y="68"/>
                  <a:pt x="41" y="68"/>
                </a:cubicBezTo>
                <a:cubicBezTo>
                  <a:pt x="23" y="48"/>
                  <a:pt x="23" y="48"/>
                  <a:pt x="23" y="48"/>
                </a:cubicBezTo>
                <a:cubicBezTo>
                  <a:pt x="41" y="28"/>
                  <a:pt x="41" y="28"/>
                  <a:pt x="41" y="28"/>
                </a:cubicBezTo>
                <a:cubicBezTo>
                  <a:pt x="53" y="28"/>
                  <a:pt x="53" y="28"/>
                  <a:pt x="53" y="28"/>
                </a:cubicBezTo>
                <a:cubicBezTo>
                  <a:pt x="41" y="41"/>
                  <a:pt x="41" y="41"/>
                  <a:pt x="41" y="41"/>
                </a:cubicBezTo>
                <a:cubicBezTo>
                  <a:pt x="40" y="41"/>
                  <a:pt x="40" y="42"/>
                  <a:pt x="40" y="4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29" name="Google Shape;129;p5"/>
          <p:cNvSpPr/>
          <p:nvPr/>
        </p:nvSpPr>
        <p:spPr>
          <a:xfrm>
            <a:off x="4133850" y="4806754"/>
            <a:ext cx="601016" cy="60281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grpSp>
        <p:nvGrpSpPr>
          <p:cNvPr id="130" name="Google Shape;130;p5"/>
          <p:cNvGrpSpPr/>
          <p:nvPr/>
        </p:nvGrpSpPr>
        <p:grpSpPr>
          <a:xfrm>
            <a:off x="4254177" y="4927978"/>
            <a:ext cx="360363" cy="360363"/>
            <a:chOff x="7718425" y="2887663"/>
            <a:chExt cx="360363" cy="360363"/>
          </a:xfrm>
        </p:grpSpPr>
        <p:sp>
          <p:nvSpPr>
            <p:cNvPr id="131" name="Google Shape;131;p5"/>
            <p:cNvSpPr/>
            <p:nvPr/>
          </p:nvSpPr>
          <p:spPr>
            <a:xfrm>
              <a:off x="7740650" y="3008313"/>
              <a:ext cx="76200" cy="746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2" name="Google Shape;132;p5"/>
            <p:cNvSpPr/>
            <p:nvPr/>
          </p:nvSpPr>
          <p:spPr>
            <a:xfrm>
              <a:off x="7718425" y="3098801"/>
              <a:ext cx="120650" cy="149225"/>
            </a:xfrm>
            <a:custGeom>
              <a:rect b="b" l="l" r="r" t="t"/>
              <a:pathLst>
                <a:path extrusionOk="0" h="40" w="32">
                  <a:moveTo>
                    <a:pt x="0" y="2"/>
                  </a:move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cubicBezTo>
                    <a:pt x="0" y="0"/>
                    <a:pt x="0" y="0"/>
                    <a:pt x="0" y="0"/>
                  </a:cubicBezTo>
                  <a:lnTo>
                    <a:pt x="0" y="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3" name="Google Shape;133;p5"/>
            <p:cNvSpPr/>
            <p:nvPr/>
          </p:nvSpPr>
          <p:spPr>
            <a:xfrm>
              <a:off x="7981950" y="3008313"/>
              <a:ext cx="74613" cy="746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4" name="Google Shape;134;p5"/>
            <p:cNvSpPr/>
            <p:nvPr/>
          </p:nvSpPr>
          <p:spPr>
            <a:xfrm>
              <a:off x="7959725" y="3098801"/>
              <a:ext cx="119063" cy="149225"/>
            </a:xfrm>
            <a:custGeom>
              <a:rect b="b" l="l" r="r" t="t"/>
              <a:pathLst>
                <a:path extrusionOk="0" h="40" w="32">
                  <a:moveTo>
                    <a:pt x="0" y="0"/>
                  </a:move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5" name="Google Shape;135;p5"/>
            <p:cNvSpPr/>
            <p:nvPr/>
          </p:nvSpPr>
          <p:spPr>
            <a:xfrm>
              <a:off x="7861300" y="2887663"/>
              <a:ext cx="76200" cy="746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6" name="Google Shape;136;p5"/>
            <p:cNvSpPr/>
            <p:nvPr/>
          </p:nvSpPr>
          <p:spPr>
            <a:xfrm>
              <a:off x="7839075" y="2978151"/>
              <a:ext cx="120650" cy="150813"/>
            </a:xfrm>
            <a:custGeom>
              <a:rect b="b" l="l" r="r" t="t"/>
              <a:pathLst>
                <a:path extrusionOk="0" h="40" w="32">
                  <a:moveTo>
                    <a:pt x="32" y="0"/>
                  </a:moveTo>
                  <a:cubicBezTo>
                    <a:pt x="0" y="0"/>
                    <a:pt x="0" y="0"/>
                    <a:pt x="0" y="0"/>
                  </a:cubicBez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lnTo>
                    <a:pt x="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37" name="Google Shape;137;p5"/>
          <p:cNvGrpSpPr/>
          <p:nvPr/>
        </p:nvGrpSpPr>
        <p:grpSpPr>
          <a:xfrm>
            <a:off x="4315289" y="3545869"/>
            <a:ext cx="361950" cy="315913"/>
            <a:chOff x="3390900" y="1473201"/>
            <a:chExt cx="361950" cy="315913"/>
          </a:xfrm>
        </p:grpSpPr>
        <p:sp>
          <p:nvSpPr>
            <p:cNvPr id="138" name="Google Shape;138;p5"/>
            <p:cNvSpPr/>
            <p:nvPr/>
          </p:nvSpPr>
          <p:spPr>
            <a:xfrm>
              <a:off x="3390900" y="1473201"/>
              <a:ext cx="285750" cy="315913"/>
            </a:xfrm>
            <a:custGeom>
              <a:rect b="b" l="l" r="r" t="t"/>
              <a:pathLst>
                <a:path extrusionOk="0" h="84" w="76">
                  <a:moveTo>
                    <a:pt x="54" y="51"/>
                  </a:moveTo>
                  <a:cubicBezTo>
                    <a:pt x="52" y="50"/>
                    <a:pt x="50" y="49"/>
                    <a:pt x="48" y="49"/>
                  </a:cubicBezTo>
                  <a:cubicBezTo>
                    <a:pt x="48" y="41"/>
                    <a:pt x="48" y="41"/>
                    <a:pt x="48" y="41"/>
                  </a:cubicBezTo>
                  <a:cubicBezTo>
                    <a:pt x="50" y="40"/>
                    <a:pt x="54" y="36"/>
                    <a:pt x="54" y="29"/>
                  </a:cubicBezTo>
                  <a:cubicBezTo>
                    <a:pt x="55" y="28"/>
                    <a:pt x="56" y="26"/>
                    <a:pt x="56" y="24"/>
                  </a:cubicBezTo>
                  <a:cubicBezTo>
                    <a:pt x="56" y="22"/>
                    <a:pt x="56" y="20"/>
                    <a:pt x="54" y="19"/>
                  </a:cubicBezTo>
                  <a:cubicBezTo>
                    <a:pt x="55" y="16"/>
                    <a:pt x="57" y="12"/>
                    <a:pt x="56" y="7"/>
                  </a:cubicBezTo>
                  <a:cubicBezTo>
                    <a:pt x="55" y="2"/>
                    <a:pt x="47" y="0"/>
                    <a:pt x="41" y="0"/>
                  </a:cubicBezTo>
                  <a:cubicBezTo>
                    <a:pt x="36" y="0"/>
                    <a:pt x="29" y="2"/>
                    <a:pt x="27" y="6"/>
                  </a:cubicBezTo>
                  <a:cubicBezTo>
                    <a:pt x="24" y="6"/>
                    <a:pt x="22" y="7"/>
                    <a:pt x="22" y="8"/>
                  </a:cubicBezTo>
                  <a:cubicBezTo>
                    <a:pt x="20" y="11"/>
                    <a:pt x="21" y="15"/>
                    <a:pt x="22" y="19"/>
                  </a:cubicBezTo>
                  <a:cubicBezTo>
                    <a:pt x="21" y="19"/>
                    <a:pt x="21" y="20"/>
                    <a:pt x="20" y="20"/>
                  </a:cubicBezTo>
                  <a:cubicBezTo>
                    <a:pt x="20" y="21"/>
                    <a:pt x="20" y="23"/>
                    <a:pt x="20" y="24"/>
                  </a:cubicBezTo>
                  <a:cubicBezTo>
                    <a:pt x="20" y="26"/>
                    <a:pt x="21" y="28"/>
                    <a:pt x="22" y="29"/>
                  </a:cubicBezTo>
                  <a:cubicBezTo>
                    <a:pt x="22" y="36"/>
                    <a:pt x="26" y="40"/>
                    <a:pt x="28" y="41"/>
                  </a:cubicBezTo>
                  <a:cubicBezTo>
                    <a:pt x="28" y="49"/>
                    <a:pt x="28" y="49"/>
                    <a:pt x="28" y="49"/>
                  </a:cubicBezTo>
                  <a:cubicBezTo>
                    <a:pt x="26" y="49"/>
                    <a:pt x="25" y="50"/>
                    <a:pt x="23" y="50"/>
                  </a:cubicBezTo>
                  <a:cubicBezTo>
                    <a:pt x="13" y="54"/>
                    <a:pt x="4" y="57"/>
                    <a:pt x="2" y="62"/>
                  </a:cubicBezTo>
                  <a:cubicBezTo>
                    <a:pt x="0" y="68"/>
                    <a:pt x="0" y="81"/>
                    <a:pt x="0" y="82"/>
                  </a:cubicBezTo>
                  <a:cubicBezTo>
                    <a:pt x="0" y="83"/>
                    <a:pt x="1" y="84"/>
                    <a:pt x="2" y="84"/>
                  </a:cubicBezTo>
                  <a:cubicBezTo>
                    <a:pt x="74" y="84"/>
                    <a:pt x="74" y="84"/>
                    <a:pt x="74" y="84"/>
                  </a:cubicBezTo>
                  <a:cubicBezTo>
                    <a:pt x="75" y="84"/>
                    <a:pt x="76" y="83"/>
                    <a:pt x="76" y="82"/>
                  </a:cubicBezTo>
                  <a:cubicBezTo>
                    <a:pt x="76" y="81"/>
                    <a:pt x="76" y="68"/>
                    <a:pt x="74" y="62"/>
                  </a:cubicBezTo>
                  <a:cubicBezTo>
                    <a:pt x="72" y="57"/>
                    <a:pt x="64" y="54"/>
                    <a:pt x="54" y="5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39" name="Google Shape;139;p5"/>
            <p:cNvSpPr/>
            <p:nvPr/>
          </p:nvSpPr>
          <p:spPr>
            <a:xfrm>
              <a:off x="3609975" y="1473201"/>
              <a:ext cx="142875" cy="315913"/>
            </a:xfrm>
            <a:custGeom>
              <a:rect b="b" l="l" r="r" t="t"/>
              <a:pathLst>
                <a:path extrusionOk="0" h="84" w="38">
                  <a:moveTo>
                    <a:pt x="36" y="62"/>
                  </a:moveTo>
                  <a:cubicBezTo>
                    <a:pt x="34" y="58"/>
                    <a:pt x="27" y="53"/>
                    <a:pt x="10" y="47"/>
                  </a:cubicBezTo>
                  <a:cubicBezTo>
                    <a:pt x="10" y="43"/>
                    <a:pt x="10" y="43"/>
                    <a:pt x="10" y="43"/>
                  </a:cubicBezTo>
                  <a:cubicBezTo>
                    <a:pt x="12" y="42"/>
                    <a:pt x="16" y="38"/>
                    <a:pt x="16" y="31"/>
                  </a:cubicBezTo>
                  <a:cubicBezTo>
                    <a:pt x="17" y="30"/>
                    <a:pt x="18" y="28"/>
                    <a:pt x="18" y="26"/>
                  </a:cubicBezTo>
                  <a:cubicBezTo>
                    <a:pt x="18" y="24"/>
                    <a:pt x="18" y="22"/>
                    <a:pt x="16" y="21"/>
                  </a:cubicBezTo>
                  <a:cubicBezTo>
                    <a:pt x="17" y="18"/>
                    <a:pt x="19" y="13"/>
                    <a:pt x="18" y="9"/>
                  </a:cubicBezTo>
                  <a:cubicBezTo>
                    <a:pt x="17" y="6"/>
                    <a:pt x="14" y="3"/>
                    <a:pt x="11" y="1"/>
                  </a:cubicBezTo>
                  <a:cubicBezTo>
                    <a:pt x="7" y="0"/>
                    <a:pt x="4" y="0"/>
                    <a:pt x="1" y="2"/>
                  </a:cubicBezTo>
                  <a:cubicBezTo>
                    <a:pt x="0" y="3"/>
                    <a:pt x="0" y="4"/>
                    <a:pt x="0" y="5"/>
                  </a:cubicBezTo>
                  <a:cubicBezTo>
                    <a:pt x="1" y="6"/>
                    <a:pt x="2" y="6"/>
                    <a:pt x="3" y="6"/>
                  </a:cubicBezTo>
                  <a:cubicBezTo>
                    <a:pt x="5" y="4"/>
                    <a:pt x="8" y="5"/>
                    <a:pt x="9" y="5"/>
                  </a:cubicBezTo>
                  <a:cubicBezTo>
                    <a:pt x="12" y="6"/>
                    <a:pt x="14" y="8"/>
                    <a:pt x="14" y="10"/>
                  </a:cubicBezTo>
                  <a:cubicBezTo>
                    <a:pt x="15" y="13"/>
                    <a:pt x="13" y="17"/>
                    <a:pt x="13" y="20"/>
                  </a:cubicBezTo>
                  <a:cubicBezTo>
                    <a:pt x="12" y="21"/>
                    <a:pt x="12" y="21"/>
                    <a:pt x="12" y="22"/>
                  </a:cubicBezTo>
                  <a:cubicBezTo>
                    <a:pt x="12" y="23"/>
                    <a:pt x="13" y="24"/>
                    <a:pt x="14" y="24"/>
                  </a:cubicBezTo>
                  <a:cubicBezTo>
                    <a:pt x="14" y="24"/>
                    <a:pt x="14" y="25"/>
                    <a:pt x="14" y="26"/>
                  </a:cubicBezTo>
                  <a:cubicBezTo>
                    <a:pt x="14" y="27"/>
                    <a:pt x="14" y="28"/>
                    <a:pt x="14" y="28"/>
                  </a:cubicBezTo>
                  <a:cubicBezTo>
                    <a:pt x="13" y="28"/>
                    <a:pt x="12" y="29"/>
                    <a:pt x="12" y="30"/>
                  </a:cubicBezTo>
                  <a:cubicBezTo>
                    <a:pt x="12" y="38"/>
                    <a:pt x="7" y="40"/>
                    <a:pt x="7" y="40"/>
                  </a:cubicBezTo>
                  <a:cubicBezTo>
                    <a:pt x="6" y="40"/>
                    <a:pt x="6" y="41"/>
                    <a:pt x="6" y="42"/>
                  </a:cubicBezTo>
                  <a:cubicBezTo>
                    <a:pt x="6" y="48"/>
                    <a:pt x="6" y="48"/>
                    <a:pt x="6" y="48"/>
                  </a:cubicBezTo>
                  <a:cubicBezTo>
                    <a:pt x="6" y="49"/>
                    <a:pt x="7" y="50"/>
                    <a:pt x="7" y="50"/>
                  </a:cubicBezTo>
                  <a:cubicBezTo>
                    <a:pt x="13" y="52"/>
                    <a:pt x="31" y="59"/>
                    <a:pt x="32" y="64"/>
                  </a:cubicBezTo>
                  <a:cubicBezTo>
                    <a:pt x="34" y="68"/>
                    <a:pt x="34" y="76"/>
                    <a:pt x="34" y="80"/>
                  </a:cubicBezTo>
                  <a:cubicBezTo>
                    <a:pt x="28" y="80"/>
                    <a:pt x="28" y="80"/>
                    <a:pt x="28" y="80"/>
                  </a:cubicBezTo>
                  <a:cubicBezTo>
                    <a:pt x="27" y="80"/>
                    <a:pt x="26" y="81"/>
                    <a:pt x="26" y="82"/>
                  </a:cubicBezTo>
                  <a:cubicBezTo>
                    <a:pt x="26" y="83"/>
                    <a:pt x="27" y="84"/>
                    <a:pt x="28" y="84"/>
                  </a:cubicBezTo>
                  <a:cubicBezTo>
                    <a:pt x="36" y="84"/>
                    <a:pt x="36" y="84"/>
                    <a:pt x="36" y="84"/>
                  </a:cubicBezTo>
                  <a:cubicBezTo>
                    <a:pt x="37" y="84"/>
                    <a:pt x="38" y="83"/>
                    <a:pt x="38" y="82"/>
                  </a:cubicBezTo>
                  <a:cubicBezTo>
                    <a:pt x="38" y="81"/>
                    <a:pt x="38" y="68"/>
                    <a:pt x="36" y="6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40" name="Google Shape;140;p5"/>
          <p:cNvSpPr/>
          <p:nvPr/>
        </p:nvSpPr>
        <p:spPr>
          <a:xfrm>
            <a:off x="4299421" y="2866427"/>
            <a:ext cx="269875" cy="360363"/>
          </a:xfrm>
          <a:custGeom>
            <a:rect b="b" l="l" r="r" t="t"/>
            <a:pathLst>
              <a:path extrusionOk="0" h="96" w="72">
                <a:moveTo>
                  <a:pt x="71" y="25"/>
                </a:moveTo>
                <a:cubicBezTo>
                  <a:pt x="47" y="1"/>
                  <a:pt x="47" y="1"/>
                  <a:pt x="47" y="1"/>
                </a:cubicBezTo>
                <a:cubicBezTo>
                  <a:pt x="47" y="0"/>
                  <a:pt x="47" y="0"/>
                  <a:pt x="46" y="0"/>
                </a:cubicBezTo>
                <a:cubicBezTo>
                  <a:pt x="2" y="0"/>
                  <a:pt x="2" y="0"/>
                  <a:pt x="2" y="0"/>
                </a:cubicBezTo>
                <a:cubicBezTo>
                  <a:pt x="1" y="0"/>
                  <a:pt x="0" y="1"/>
                  <a:pt x="0" y="2"/>
                </a:cubicBezTo>
                <a:cubicBezTo>
                  <a:pt x="0" y="94"/>
                  <a:pt x="0" y="94"/>
                  <a:pt x="0" y="94"/>
                </a:cubicBezTo>
                <a:cubicBezTo>
                  <a:pt x="0" y="95"/>
                  <a:pt x="1" y="96"/>
                  <a:pt x="2" y="96"/>
                </a:cubicBezTo>
                <a:cubicBezTo>
                  <a:pt x="70" y="96"/>
                  <a:pt x="70" y="96"/>
                  <a:pt x="70" y="96"/>
                </a:cubicBezTo>
                <a:cubicBezTo>
                  <a:pt x="71" y="96"/>
                  <a:pt x="72" y="95"/>
                  <a:pt x="72" y="94"/>
                </a:cubicBezTo>
                <a:cubicBezTo>
                  <a:pt x="72" y="26"/>
                  <a:pt x="72" y="26"/>
                  <a:pt x="72" y="26"/>
                </a:cubicBezTo>
                <a:cubicBezTo>
                  <a:pt x="72" y="25"/>
                  <a:pt x="72" y="25"/>
                  <a:pt x="71" y="25"/>
                </a:cubicBezTo>
                <a:close/>
                <a:moveTo>
                  <a:pt x="24" y="38"/>
                </a:moveTo>
                <a:cubicBezTo>
                  <a:pt x="19" y="38"/>
                  <a:pt x="15" y="34"/>
                  <a:pt x="15" y="29"/>
                </a:cubicBezTo>
                <a:cubicBezTo>
                  <a:pt x="15" y="25"/>
                  <a:pt x="18" y="22"/>
                  <a:pt x="22" y="21"/>
                </a:cubicBezTo>
                <a:cubicBezTo>
                  <a:pt x="22" y="18"/>
                  <a:pt x="22" y="18"/>
                  <a:pt x="22" y="18"/>
                </a:cubicBezTo>
                <a:cubicBezTo>
                  <a:pt x="22" y="17"/>
                  <a:pt x="23" y="16"/>
                  <a:pt x="24" y="16"/>
                </a:cubicBezTo>
                <a:cubicBezTo>
                  <a:pt x="25" y="16"/>
                  <a:pt x="26" y="17"/>
                  <a:pt x="26" y="18"/>
                </a:cubicBezTo>
                <a:cubicBezTo>
                  <a:pt x="26" y="21"/>
                  <a:pt x="26" y="21"/>
                  <a:pt x="26" y="21"/>
                </a:cubicBezTo>
                <a:cubicBezTo>
                  <a:pt x="30" y="22"/>
                  <a:pt x="33" y="25"/>
                  <a:pt x="33" y="29"/>
                </a:cubicBezTo>
                <a:cubicBezTo>
                  <a:pt x="33" y="30"/>
                  <a:pt x="32" y="31"/>
                  <a:pt x="31" y="31"/>
                </a:cubicBezTo>
                <a:cubicBezTo>
                  <a:pt x="30" y="31"/>
                  <a:pt x="29" y="30"/>
                  <a:pt x="29" y="29"/>
                </a:cubicBezTo>
                <a:cubicBezTo>
                  <a:pt x="29" y="27"/>
                  <a:pt x="27" y="24"/>
                  <a:pt x="24" y="24"/>
                </a:cubicBezTo>
                <a:cubicBezTo>
                  <a:pt x="21" y="24"/>
                  <a:pt x="19" y="27"/>
                  <a:pt x="19" y="29"/>
                </a:cubicBezTo>
                <a:cubicBezTo>
                  <a:pt x="19" y="32"/>
                  <a:pt x="21" y="34"/>
                  <a:pt x="24" y="34"/>
                </a:cubicBezTo>
                <a:cubicBezTo>
                  <a:pt x="29" y="34"/>
                  <a:pt x="33" y="38"/>
                  <a:pt x="33" y="43"/>
                </a:cubicBezTo>
                <a:cubicBezTo>
                  <a:pt x="33" y="47"/>
                  <a:pt x="30" y="50"/>
                  <a:pt x="26" y="51"/>
                </a:cubicBezTo>
                <a:cubicBezTo>
                  <a:pt x="26" y="54"/>
                  <a:pt x="26" y="54"/>
                  <a:pt x="26" y="54"/>
                </a:cubicBezTo>
                <a:cubicBezTo>
                  <a:pt x="26" y="55"/>
                  <a:pt x="25" y="56"/>
                  <a:pt x="24" y="56"/>
                </a:cubicBezTo>
                <a:cubicBezTo>
                  <a:pt x="23" y="56"/>
                  <a:pt x="22" y="55"/>
                  <a:pt x="22" y="54"/>
                </a:cubicBezTo>
                <a:cubicBezTo>
                  <a:pt x="22" y="51"/>
                  <a:pt x="22" y="51"/>
                  <a:pt x="22" y="51"/>
                </a:cubicBezTo>
                <a:cubicBezTo>
                  <a:pt x="18" y="50"/>
                  <a:pt x="15" y="47"/>
                  <a:pt x="15" y="43"/>
                </a:cubicBezTo>
                <a:cubicBezTo>
                  <a:pt x="15" y="42"/>
                  <a:pt x="16" y="41"/>
                  <a:pt x="17" y="41"/>
                </a:cubicBezTo>
                <a:cubicBezTo>
                  <a:pt x="18" y="41"/>
                  <a:pt x="19" y="42"/>
                  <a:pt x="19" y="43"/>
                </a:cubicBezTo>
                <a:cubicBezTo>
                  <a:pt x="19" y="45"/>
                  <a:pt x="21" y="47"/>
                  <a:pt x="24" y="47"/>
                </a:cubicBezTo>
                <a:cubicBezTo>
                  <a:pt x="27" y="47"/>
                  <a:pt x="29" y="45"/>
                  <a:pt x="29" y="43"/>
                </a:cubicBezTo>
                <a:cubicBezTo>
                  <a:pt x="29" y="40"/>
                  <a:pt x="27" y="38"/>
                  <a:pt x="24" y="38"/>
                </a:cubicBezTo>
                <a:close/>
                <a:moveTo>
                  <a:pt x="58" y="84"/>
                </a:moveTo>
                <a:cubicBezTo>
                  <a:pt x="14" y="84"/>
                  <a:pt x="14" y="84"/>
                  <a:pt x="14" y="84"/>
                </a:cubicBezTo>
                <a:cubicBezTo>
                  <a:pt x="13" y="84"/>
                  <a:pt x="12" y="83"/>
                  <a:pt x="12" y="82"/>
                </a:cubicBezTo>
                <a:cubicBezTo>
                  <a:pt x="12" y="81"/>
                  <a:pt x="13" y="80"/>
                  <a:pt x="14" y="80"/>
                </a:cubicBezTo>
                <a:cubicBezTo>
                  <a:pt x="58" y="80"/>
                  <a:pt x="58" y="80"/>
                  <a:pt x="58" y="80"/>
                </a:cubicBezTo>
                <a:cubicBezTo>
                  <a:pt x="59" y="80"/>
                  <a:pt x="60" y="81"/>
                  <a:pt x="60" y="82"/>
                </a:cubicBezTo>
                <a:cubicBezTo>
                  <a:pt x="60" y="83"/>
                  <a:pt x="59" y="84"/>
                  <a:pt x="58" y="84"/>
                </a:cubicBezTo>
                <a:close/>
                <a:moveTo>
                  <a:pt x="58" y="76"/>
                </a:moveTo>
                <a:cubicBezTo>
                  <a:pt x="14" y="76"/>
                  <a:pt x="14" y="76"/>
                  <a:pt x="14" y="76"/>
                </a:cubicBezTo>
                <a:cubicBezTo>
                  <a:pt x="13" y="76"/>
                  <a:pt x="12" y="75"/>
                  <a:pt x="12" y="74"/>
                </a:cubicBezTo>
                <a:cubicBezTo>
                  <a:pt x="12" y="73"/>
                  <a:pt x="13" y="72"/>
                  <a:pt x="14" y="72"/>
                </a:cubicBezTo>
                <a:cubicBezTo>
                  <a:pt x="58" y="72"/>
                  <a:pt x="58" y="72"/>
                  <a:pt x="58" y="72"/>
                </a:cubicBezTo>
                <a:cubicBezTo>
                  <a:pt x="59" y="72"/>
                  <a:pt x="60" y="73"/>
                  <a:pt x="60" y="74"/>
                </a:cubicBezTo>
                <a:cubicBezTo>
                  <a:pt x="60" y="75"/>
                  <a:pt x="59" y="76"/>
                  <a:pt x="58" y="76"/>
                </a:cubicBezTo>
                <a:close/>
                <a:moveTo>
                  <a:pt x="58" y="68"/>
                </a:moveTo>
                <a:cubicBezTo>
                  <a:pt x="14" y="68"/>
                  <a:pt x="14" y="68"/>
                  <a:pt x="14" y="68"/>
                </a:cubicBezTo>
                <a:cubicBezTo>
                  <a:pt x="13" y="68"/>
                  <a:pt x="12" y="67"/>
                  <a:pt x="12" y="66"/>
                </a:cubicBezTo>
                <a:cubicBezTo>
                  <a:pt x="12" y="65"/>
                  <a:pt x="13" y="64"/>
                  <a:pt x="14" y="64"/>
                </a:cubicBezTo>
                <a:cubicBezTo>
                  <a:pt x="58" y="64"/>
                  <a:pt x="58" y="64"/>
                  <a:pt x="58" y="64"/>
                </a:cubicBezTo>
                <a:cubicBezTo>
                  <a:pt x="59" y="64"/>
                  <a:pt x="60" y="65"/>
                  <a:pt x="60" y="66"/>
                </a:cubicBezTo>
                <a:cubicBezTo>
                  <a:pt x="60" y="67"/>
                  <a:pt x="59" y="68"/>
                  <a:pt x="58" y="68"/>
                </a:cubicBezTo>
                <a:close/>
                <a:moveTo>
                  <a:pt x="58" y="60"/>
                </a:moveTo>
                <a:cubicBezTo>
                  <a:pt x="38" y="60"/>
                  <a:pt x="38" y="60"/>
                  <a:pt x="38" y="60"/>
                </a:cubicBezTo>
                <a:cubicBezTo>
                  <a:pt x="37" y="60"/>
                  <a:pt x="36" y="59"/>
                  <a:pt x="36" y="58"/>
                </a:cubicBezTo>
                <a:cubicBezTo>
                  <a:pt x="36" y="57"/>
                  <a:pt x="37" y="56"/>
                  <a:pt x="38" y="56"/>
                </a:cubicBezTo>
                <a:cubicBezTo>
                  <a:pt x="58" y="56"/>
                  <a:pt x="58" y="56"/>
                  <a:pt x="58" y="56"/>
                </a:cubicBezTo>
                <a:cubicBezTo>
                  <a:pt x="59" y="56"/>
                  <a:pt x="60" y="57"/>
                  <a:pt x="60" y="58"/>
                </a:cubicBezTo>
                <a:cubicBezTo>
                  <a:pt x="60" y="59"/>
                  <a:pt x="59" y="60"/>
                  <a:pt x="58" y="60"/>
                </a:cubicBezTo>
                <a:close/>
                <a:moveTo>
                  <a:pt x="58" y="52"/>
                </a:moveTo>
                <a:cubicBezTo>
                  <a:pt x="46" y="52"/>
                  <a:pt x="46" y="52"/>
                  <a:pt x="46" y="52"/>
                </a:cubicBezTo>
                <a:cubicBezTo>
                  <a:pt x="45" y="52"/>
                  <a:pt x="44" y="51"/>
                  <a:pt x="44" y="50"/>
                </a:cubicBezTo>
                <a:cubicBezTo>
                  <a:pt x="44" y="49"/>
                  <a:pt x="45" y="48"/>
                  <a:pt x="46" y="48"/>
                </a:cubicBezTo>
                <a:cubicBezTo>
                  <a:pt x="58" y="48"/>
                  <a:pt x="58" y="48"/>
                  <a:pt x="58" y="48"/>
                </a:cubicBezTo>
                <a:cubicBezTo>
                  <a:pt x="59" y="48"/>
                  <a:pt x="60" y="49"/>
                  <a:pt x="60" y="50"/>
                </a:cubicBezTo>
                <a:cubicBezTo>
                  <a:pt x="60" y="51"/>
                  <a:pt x="59" y="52"/>
                  <a:pt x="58" y="52"/>
                </a:cubicBezTo>
                <a:close/>
                <a:moveTo>
                  <a:pt x="58" y="44"/>
                </a:moveTo>
                <a:cubicBezTo>
                  <a:pt x="46" y="44"/>
                  <a:pt x="46" y="44"/>
                  <a:pt x="46" y="44"/>
                </a:cubicBezTo>
                <a:cubicBezTo>
                  <a:pt x="45" y="44"/>
                  <a:pt x="44" y="43"/>
                  <a:pt x="44" y="42"/>
                </a:cubicBezTo>
                <a:cubicBezTo>
                  <a:pt x="44" y="41"/>
                  <a:pt x="45" y="40"/>
                  <a:pt x="46" y="40"/>
                </a:cubicBezTo>
                <a:cubicBezTo>
                  <a:pt x="58" y="40"/>
                  <a:pt x="58" y="40"/>
                  <a:pt x="58" y="40"/>
                </a:cubicBezTo>
                <a:cubicBezTo>
                  <a:pt x="59" y="40"/>
                  <a:pt x="60" y="41"/>
                  <a:pt x="60" y="42"/>
                </a:cubicBezTo>
                <a:cubicBezTo>
                  <a:pt x="60" y="43"/>
                  <a:pt x="59" y="44"/>
                  <a:pt x="58" y="44"/>
                </a:cubicBezTo>
                <a:close/>
                <a:moveTo>
                  <a:pt x="58" y="28"/>
                </a:moveTo>
                <a:cubicBezTo>
                  <a:pt x="58" y="28"/>
                  <a:pt x="58" y="28"/>
                  <a:pt x="58" y="28"/>
                </a:cubicBezTo>
                <a:cubicBezTo>
                  <a:pt x="57" y="28"/>
                  <a:pt x="57" y="28"/>
                  <a:pt x="57" y="28"/>
                </a:cubicBezTo>
                <a:cubicBezTo>
                  <a:pt x="46" y="28"/>
                  <a:pt x="46" y="28"/>
                  <a:pt x="46" y="28"/>
                </a:cubicBezTo>
                <a:cubicBezTo>
                  <a:pt x="45" y="28"/>
                  <a:pt x="44" y="27"/>
                  <a:pt x="44" y="26"/>
                </a:cubicBezTo>
                <a:cubicBezTo>
                  <a:pt x="44" y="15"/>
                  <a:pt x="44" y="15"/>
                  <a:pt x="44" y="15"/>
                </a:cubicBezTo>
                <a:cubicBezTo>
                  <a:pt x="44" y="14"/>
                  <a:pt x="44" y="14"/>
                  <a:pt x="44" y="14"/>
                </a:cubicBezTo>
                <a:cubicBezTo>
                  <a:pt x="44" y="3"/>
                  <a:pt x="44" y="3"/>
                  <a:pt x="44" y="3"/>
                </a:cubicBezTo>
                <a:cubicBezTo>
                  <a:pt x="69" y="28"/>
                  <a:pt x="69" y="28"/>
                  <a:pt x="69" y="28"/>
                </a:cubicBezTo>
                <a:lnTo>
                  <a:pt x="58" y="2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nvGrpSpPr>
          <p:cNvPr id="141" name="Google Shape;141;p5"/>
          <p:cNvGrpSpPr/>
          <p:nvPr/>
        </p:nvGrpSpPr>
        <p:grpSpPr>
          <a:xfrm>
            <a:off x="4254177" y="4189299"/>
            <a:ext cx="360363" cy="309563"/>
            <a:chOff x="6997700" y="1855788"/>
            <a:chExt cx="360363" cy="309563"/>
          </a:xfrm>
        </p:grpSpPr>
        <p:sp>
          <p:nvSpPr>
            <p:cNvPr id="142" name="Google Shape;142;p5"/>
            <p:cNvSpPr/>
            <p:nvPr/>
          </p:nvSpPr>
          <p:spPr>
            <a:xfrm>
              <a:off x="6997700" y="2014538"/>
              <a:ext cx="360363" cy="150813"/>
            </a:xfrm>
            <a:custGeom>
              <a:rect b="b" l="l" r="r" t="t"/>
              <a:pathLst>
                <a:path extrusionOk="0" h="40" w="96">
                  <a:moveTo>
                    <a:pt x="94" y="36"/>
                  </a:moveTo>
                  <a:cubicBezTo>
                    <a:pt x="84" y="36"/>
                    <a:pt x="84" y="36"/>
                    <a:pt x="84" y="36"/>
                  </a:cubicBezTo>
                  <a:cubicBezTo>
                    <a:pt x="84" y="2"/>
                    <a:pt x="84" y="2"/>
                    <a:pt x="84" y="2"/>
                  </a:cubicBezTo>
                  <a:cubicBezTo>
                    <a:pt x="84" y="1"/>
                    <a:pt x="83" y="0"/>
                    <a:pt x="82" y="0"/>
                  </a:cubicBezTo>
                  <a:cubicBezTo>
                    <a:pt x="14" y="0"/>
                    <a:pt x="14" y="0"/>
                    <a:pt x="14" y="0"/>
                  </a:cubicBezTo>
                  <a:cubicBezTo>
                    <a:pt x="13" y="0"/>
                    <a:pt x="12" y="1"/>
                    <a:pt x="12" y="2"/>
                  </a:cubicBezTo>
                  <a:cubicBezTo>
                    <a:pt x="12" y="36"/>
                    <a:pt x="12" y="36"/>
                    <a:pt x="12" y="36"/>
                  </a:cubicBezTo>
                  <a:cubicBezTo>
                    <a:pt x="2" y="36"/>
                    <a:pt x="2" y="36"/>
                    <a:pt x="2" y="36"/>
                  </a:cubicBezTo>
                  <a:cubicBezTo>
                    <a:pt x="1" y="36"/>
                    <a:pt x="0" y="37"/>
                    <a:pt x="0" y="38"/>
                  </a:cubicBezTo>
                  <a:cubicBezTo>
                    <a:pt x="0" y="39"/>
                    <a:pt x="1" y="40"/>
                    <a:pt x="2" y="40"/>
                  </a:cubicBezTo>
                  <a:cubicBezTo>
                    <a:pt x="14" y="40"/>
                    <a:pt x="14" y="40"/>
                    <a:pt x="14" y="40"/>
                  </a:cubicBezTo>
                  <a:cubicBezTo>
                    <a:pt x="82" y="40"/>
                    <a:pt x="82" y="40"/>
                    <a:pt x="82" y="40"/>
                  </a:cubicBezTo>
                  <a:cubicBezTo>
                    <a:pt x="94" y="40"/>
                    <a:pt x="94" y="40"/>
                    <a:pt x="94" y="40"/>
                  </a:cubicBezTo>
                  <a:cubicBezTo>
                    <a:pt x="95" y="40"/>
                    <a:pt x="96" y="39"/>
                    <a:pt x="96" y="38"/>
                  </a:cubicBezTo>
                  <a:cubicBezTo>
                    <a:pt x="96" y="37"/>
                    <a:pt x="95" y="36"/>
                    <a:pt x="94" y="36"/>
                  </a:cubicBezTo>
                  <a:close/>
                  <a:moveTo>
                    <a:pt x="24" y="6"/>
                  </a:moveTo>
                  <a:cubicBezTo>
                    <a:pt x="24" y="5"/>
                    <a:pt x="25" y="4"/>
                    <a:pt x="26" y="4"/>
                  </a:cubicBezTo>
                  <a:cubicBezTo>
                    <a:pt x="38" y="4"/>
                    <a:pt x="38" y="4"/>
                    <a:pt x="38" y="4"/>
                  </a:cubicBezTo>
                  <a:cubicBezTo>
                    <a:pt x="39" y="4"/>
                    <a:pt x="40" y="5"/>
                    <a:pt x="40" y="6"/>
                  </a:cubicBezTo>
                  <a:cubicBezTo>
                    <a:pt x="40" y="26"/>
                    <a:pt x="40" y="26"/>
                    <a:pt x="40" y="26"/>
                  </a:cubicBezTo>
                  <a:cubicBezTo>
                    <a:pt x="40" y="27"/>
                    <a:pt x="39" y="28"/>
                    <a:pt x="38" y="28"/>
                  </a:cubicBezTo>
                  <a:cubicBezTo>
                    <a:pt x="26" y="28"/>
                    <a:pt x="26" y="28"/>
                    <a:pt x="26" y="28"/>
                  </a:cubicBezTo>
                  <a:cubicBezTo>
                    <a:pt x="25" y="28"/>
                    <a:pt x="24" y="27"/>
                    <a:pt x="24" y="26"/>
                  </a:cubicBezTo>
                  <a:lnTo>
                    <a:pt x="24" y="6"/>
                  </a:lnTo>
                  <a:close/>
                  <a:moveTo>
                    <a:pt x="44" y="36"/>
                  </a:moveTo>
                  <a:cubicBezTo>
                    <a:pt x="44" y="37"/>
                    <a:pt x="43" y="38"/>
                    <a:pt x="42" y="38"/>
                  </a:cubicBezTo>
                  <a:cubicBezTo>
                    <a:pt x="22" y="38"/>
                    <a:pt x="22" y="38"/>
                    <a:pt x="22" y="38"/>
                  </a:cubicBezTo>
                  <a:cubicBezTo>
                    <a:pt x="21" y="38"/>
                    <a:pt x="20" y="37"/>
                    <a:pt x="20" y="36"/>
                  </a:cubicBezTo>
                  <a:cubicBezTo>
                    <a:pt x="20" y="34"/>
                    <a:pt x="20" y="34"/>
                    <a:pt x="20" y="34"/>
                  </a:cubicBezTo>
                  <a:cubicBezTo>
                    <a:pt x="20" y="33"/>
                    <a:pt x="21" y="32"/>
                    <a:pt x="22" y="32"/>
                  </a:cubicBezTo>
                  <a:cubicBezTo>
                    <a:pt x="42" y="32"/>
                    <a:pt x="42" y="32"/>
                    <a:pt x="42" y="32"/>
                  </a:cubicBezTo>
                  <a:cubicBezTo>
                    <a:pt x="43" y="32"/>
                    <a:pt x="44" y="33"/>
                    <a:pt x="44" y="34"/>
                  </a:cubicBezTo>
                  <a:lnTo>
                    <a:pt x="44" y="36"/>
                  </a:lnTo>
                  <a:close/>
                  <a:moveTo>
                    <a:pt x="72" y="22"/>
                  </a:moveTo>
                  <a:cubicBezTo>
                    <a:pt x="72" y="23"/>
                    <a:pt x="71" y="24"/>
                    <a:pt x="70" y="24"/>
                  </a:cubicBezTo>
                  <a:cubicBezTo>
                    <a:pt x="50" y="24"/>
                    <a:pt x="50" y="24"/>
                    <a:pt x="50" y="24"/>
                  </a:cubicBezTo>
                  <a:cubicBezTo>
                    <a:pt x="49" y="24"/>
                    <a:pt x="48" y="23"/>
                    <a:pt x="48" y="22"/>
                  </a:cubicBezTo>
                  <a:cubicBezTo>
                    <a:pt x="48" y="10"/>
                    <a:pt x="48" y="10"/>
                    <a:pt x="48" y="10"/>
                  </a:cubicBezTo>
                  <a:cubicBezTo>
                    <a:pt x="48" y="9"/>
                    <a:pt x="49" y="8"/>
                    <a:pt x="50" y="8"/>
                  </a:cubicBezTo>
                  <a:cubicBezTo>
                    <a:pt x="70" y="8"/>
                    <a:pt x="70" y="8"/>
                    <a:pt x="70" y="8"/>
                  </a:cubicBezTo>
                  <a:cubicBezTo>
                    <a:pt x="71" y="8"/>
                    <a:pt x="72" y="9"/>
                    <a:pt x="72" y="10"/>
                  </a:cubicBezTo>
                  <a:lnTo>
                    <a:pt x="72" y="2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3" name="Google Shape;143;p5"/>
            <p:cNvSpPr/>
            <p:nvPr/>
          </p:nvSpPr>
          <p:spPr>
            <a:xfrm>
              <a:off x="6997700" y="1855788"/>
              <a:ext cx="360363" cy="142875"/>
            </a:xfrm>
            <a:custGeom>
              <a:rect b="b" l="l" r="r" t="t"/>
              <a:pathLst>
                <a:path extrusionOk="0" h="38" w="96">
                  <a:moveTo>
                    <a:pt x="2" y="38"/>
                  </a:moveTo>
                  <a:cubicBezTo>
                    <a:pt x="94" y="38"/>
                    <a:pt x="94" y="38"/>
                    <a:pt x="94" y="38"/>
                  </a:cubicBezTo>
                  <a:cubicBezTo>
                    <a:pt x="95" y="38"/>
                    <a:pt x="96" y="37"/>
                    <a:pt x="96" y="37"/>
                  </a:cubicBezTo>
                  <a:cubicBezTo>
                    <a:pt x="96" y="36"/>
                    <a:pt x="96" y="35"/>
                    <a:pt x="95" y="34"/>
                  </a:cubicBezTo>
                  <a:cubicBezTo>
                    <a:pt x="84" y="26"/>
                    <a:pt x="84" y="26"/>
                    <a:pt x="84" y="26"/>
                  </a:cubicBezTo>
                  <a:cubicBezTo>
                    <a:pt x="84" y="10"/>
                    <a:pt x="84" y="10"/>
                    <a:pt x="84" y="10"/>
                  </a:cubicBezTo>
                  <a:cubicBezTo>
                    <a:pt x="84" y="9"/>
                    <a:pt x="83" y="8"/>
                    <a:pt x="82" y="8"/>
                  </a:cubicBezTo>
                  <a:cubicBezTo>
                    <a:pt x="70" y="8"/>
                    <a:pt x="70" y="8"/>
                    <a:pt x="70" y="8"/>
                  </a:cubicBezTo>
                  <a:cubicBezTo>
                    <a:pt x="69" y="8"/>
                    <a:pt x="68" y="9"/>
                    <a:pt x="68" y="10"/>
                  </a:cubicBezTo>
                  <a:cubicBezTo>
                    <a:pt x="68" y="14"/>
                    <a:pt x="68" y="14"/>
                    <a:pt x="68" y="14"/>
                  </a:cubicBezTo>
                  <a:cubicBezTo>
                    <a:pt x="49" y="0"/>
                    <a:pt x="49" y="0"/>
                    <a:pt x="49" y="0"/>
                  </a:cubicBezTo>
                  <a:cubicBezTo>
                    <a:pt x="48" y="0"/>
                    <a:pt x="48" y="0"/>
                    <a:pt x="47" y="0"/>
                  </a:cubicBezTo>
                  <a:cubicBezTo>
                    <a:pt x="1" y="34"/>
                    <a:pt x="1" y="34"/>
                    <a:pt x="1" y="34"/>
                  </a:cubicBezTo>
                  <a:cubicBezTo>
                    <a:pt x="0" y="35"/>
                    <a:pt x="0" y="36"/>
                    <a:pt x="0" y="37"/>
                  </a:cubicBezTo>
                  <a:cubicBezTo>
                    <a:pt x="0" y="37"/>
                    <a:pt x="1" y="38"/>
                    <a:pt x="2" y="3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44" name="Google Shape;144;p5"/>
          <p:cNvGrpSpPr/>
          <p:nvPr/>
        </p:nvGrpSpPr>
        <p:grpSpPr>
          <a:xfrm>
            <a:off x="4258146" y="5537712"/>
            <a:ext cx="296862" cy="293687"/>
            <a:chOff x="2700338" y="4005263"/>
            <a:chExt cx="296862" cy="293687"/>
          </a:xfrm>
        </p:grpSpPr>
        <p:sp>
          <p:nvSpPr>
            <p:cNvPr id="145" name="Google Shape;145;p5"/>
            <p:cNvSpPr/>
            <p:nvPr/>
          </p:nvSpPr>
          <p:spPr>
            <a:xfrm>
              <a:off x="2700338" y="4095750"/>
              <a:ext cx="192088" cy="203200"/>
            </a:xfrm>
            <a:custGeom>
              <a:rect b="b" l="l" r="r" t="t"/>
              <a:pathLst>
                <a:path extrusionOk="0" h="54" w="51">
                  <a:moveTo>
                    <a:pt x="30" y="11"/>
                  </a:moveTo>
                  <a:cubicBezTo>
                    <a:pt x="33" y="8"/>
                    <a:pt x="38" y="8"/>
                    <a:pt x="41" y="11"/>
                  </a:cubicBezTo>
                  <a:cubicBezTo>
                    <a:pt x="44" y="14"/>
                    <a:pt x="44" y="14"/>
                    <a:pt x="44" y="14"/>
                  </a:cubicBezTo>
                  <a:cubicBezTo>
                    <a:pt x="46" y="15"/>
                    <a:pt x="48" y="15"/>
                    <a:pt x="50" y="14"/>
                  </a:cubicBezTo>
                  <a:cubicBezTo>
                    <a:pt x="51" y="12"/>
                    <a:pt x="51" y="9"/>
                    <a:pt x="50" y="8"/>
                  </a:cubicBezTo>
                  <a:cubicBezTo>
                    <a:pt x="47" y="5"/>
                    <a:pt x="47" y="5"/>
                    <a:pt x="47" y="5"/>
                  </a:cubicBezTo>
                  <a:cubicBezTo>
                    <a:pt x="44" y="2"/>
                    <a:pt x="40" y="0"/>
                    <a:pt x="36" y="0"/>
                  </a:cubicBezTo>
                  <a:cubicBezTo>
                    <a:pt x="31" y="0"/>
                    <a:pt x="27" y="2"/>
                    <a:pt x="24" y="5"/>
                  </a:cubicBezTo>
                  <a:cubicBezTo>
                    <a:pt x="6" y="23"/>
                    <a:pt x="6" y="23"/>
                    <a:pt x="6" y="23"/>
                  </a:cubicBezTo>
                  <a:cubicBezTo>
                    <a:pt x="0" y="30"/>
                    <a:pt x="0" y="40"/>
                    <a:pt x="6" y="46"/>
                  </a:cubicBezTo>
                  <a:cubicBezTo>
                    <a:pt x="9" y="49"/>
                    <a:pt x="9" y="49"/>
                    <a:pt x="9" y="49"/>
                  </a:cubicBezTo>
                  <a:cubicBezTo>
                    <a:pt x="12" y="52"/>
                    <a:pt x="16" y="54"/>
                    <a:pt x="20" y="54"/>
                  </a:cubicBezTo>
                  <a:cubicBezTo>
                    <a:pt x="24" y="54"/>
                    <a:pt x="28" y="52"/>
                    <a:pt x="32" y="49"/>
                  </a:cubicBezTo>
                  <a:cubicBezTo>
                    <a:pt x="40" y="40"/>
                    <a:pt x="40" y="40"/>
                    <a:pt x="40" y="40"/>
                  </a:cubicBezTo>
                  <a:cubicBezTo>
                    <a:pt x="42" y="39"/>
                    <a:pt x="42" y="36"/>
                    <a:pt x="40" y="35"/>
                  </a:cubicBezTo>
                  <a:cubicBezTo>
                    <a:pt x="39" y="33"/>
                    <a:pt x="36" y="33"/>
                    <a:pt x="35" y="35"/>
                  </a:cubicBezTo>
                  <a:cubicBezTo>
                    <a:pt x="26" y="43"/>
                    <a:pt x="26" y="43"/>
                    <a:pt x="26" y="43"/>
                  </a:cubicBezTo>
                  <a:cubicBezTo>
                    <a:pt x="23" y="46"/>
                    <a:pt x="18" y="46"/>
                    <a:pt x="15" y="43"/>
                  </a:cubicBezTo>
                  <a:cubicBezTo>
                    <a:pt x="12" y="40"/>
                    <a:pt x="12" y="40"/>
                    <a:pt x="12" y="40"/>
                  </a:cubicBezTo>
                  <a:cubicBezTo>
                    <a:pt x="9" y="37"/>
                    <a:pt x="9" y="32"/>
                    <a:pt x="12" y="29"/>
                  </a:cubicBezTo>
                  <a:lnTo>
                    <a:pt x="30" y="1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46" name="Google Shape;146;p5"/>
            <p:cNvSpPr/>
            <p:nvPr/>
          </p:nvSpPr>
          <p:spPr>
            <a:xfrm>
              <a:off x="2816225" y="4005263"/>
              <a:ext cx="180975" cy="203200"/>
            </a:xfrm>
            <a:custGeom>
              <a:rect b="b" l="l" r="r" t="t"/>
              <a:pathLst>
                <a:path extrusionOk="0" h="54" w="48">
                  <a:moveTo>
                    <a:pt x="25" y="49"/>
                  </a:moveTo>
                  <a:cubicBezTo>
                    <a:pt x="43" y="31"/>
                    <a:pt x="43" y="31"/>
                    <a:pt x="43" y="31"/>
                  </a:cubicBezTo>
                  <a:cubicBezTo>
                    <a:pt x="46" y="27"/>
                    <a:pt x="48" y="23"/>
                    <a:pt x="48" y="19"/>
                  </a:cubicBezTo>
                  <a:cubicBezTo>
                    <a:pt x="48" y="15"/>
                    <a:pt x="46" y="11"/>
                    <a:pt x="43" y="8"/>
                  </a:cubicBezTo>
                  <a:cubicBezTo>
                    <a:pt x="40" y="5"/>
                    <a:pt x="40" y="5"/>
                    <a:pt x="40" y="5"/>
                  </a:cubicBezTo>
                  <a:cubicBezTo>
                    <a:pt x="37" y="2"/>
                    <a:pt x="33" y="0"/>
                    <a:pt x="29" y="0"/>
                  </a:cubicBezTo>
                  <a:cubicBezTo>
                    <a:pt x="25" y="0"/>
                    <a:pt x="21" y="2"/>
                    <a:pt x="17" y="5"/>
                  </a:cubicBezTo>
                  <a:cubicBezTo>
                    <a:pt x="10" y="13"/>
                    <a:pt x="10" y="13"/>
                    <a:pt x="10" y="13"/>
                  </a:cubicBezTo>
                  <a:cubicBezTo>
                    <a:pt x="8" y="15"/>
                    <a:pt x="8" y="17"/>
                    <a:pt x="10" y="19"/>
                  </a:cubicBezTo>
                  <a:cubicBezTo>
                    <a:pt x="11" y="20"/>
                    <a:pt x="14" y="20"/>
                    <a:pt x="15" y="19"/>
                  </a:cubicBezTo>
                  <a:cubicBezTo>
                    <a:pt x="23" y="11"/>
                    <a:pt x="23" y="11"/>
                    <a:pt x="23" y="11"/>
                  </a:cubicBezTo>
                  <a:cubicBezTo>
                    <a:pt x="25" y="9"/>
                    <a:pt x="27" y="8"/>
                    <a:pt x="29" y="8"/>
                  </a:cubicBezTo>
                  <a:cubicBezTo>
                    <a:pt x="31" y="8"/>
                    <a:pt x="33" y="9"/>
                    <a:pt x="34" y="11"/>
                  </a:cubicBezTo>
                  <a:cubicBezTo>
                    <a:pt x="37" y="14"/>
                    <a:pt x="37" y="14"/>
                    <a:pt x="37" y="14"/>
                  </a:cubicBezTo>
                  <a:cubicBezTo>
                    <a:pt x="39" y="15"/>
                    <a:pt x="40" y="17"/>
                    <a:pt x="40" y="19"/>
                  </a:cubicBezTo>
                  <a:cubicBezTo>
                    <a:pt x="40" y="21"/>
                    <a:pt x="39" y="23"/>
                    <a:pt x="37" y="25"/>
                  </a:cubicBezTo>
                  <a:cubicBezTo>
                    <a:pt x="19" y="43"/>
                    <a:pt x="19" y="43"/>
                    <a:pt x="19" y="43"/>
                  </a:cubicBezTo>
                  <a:cubicBezTo>
                    <a:pt x="16" y="46"/>
                    <a:pt x="11" y="46"/>
                    <a:pt x="8" y="43"/>
                  </a:cubicBezTo>
                  <a:cubicBezTo>
                    <a:pt x="6" y="42"/>
                    <a:pt x="3" y="42"/>
                    <a:pt x="2" y="43"/>
                  </a:cubicBezTo>
                  <a:cubicBezTo>
                    <a:pt x="0" y="45"/>
                    <a:pt x="0" y="47"/>
                    <a:pt x="2" y="49"/>
                  </a:cubicBezTo>
                  <a:cubicBezTo>
                    <a:pt x="5" y="52"/>
                    <a:pt x="9" y="54"/>
                    <a:pt x="13" y="54"/>
                  </a:cubicBezTo>
                  <a:cubicBezTo>
                    <a:pt x="18" y="54"/>
                    <a:pt x="22" y="52"/>
                    <a:pt x="25" y="4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47" name="Google Shape;147;p5"/>
          <p:cNvSpPr/>
          <p:nvPr/>
        </p:nvSpPr>
        <p:spPr>
          <a:xfrm>
            <a:off x="5030866" y="5514357"/>
            <a:ext cx="3142014" cy="307777"/>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1400">
                <a:solidFill>
                  <a:schemeClr val="dk1"/>
                </a:solidFill>
                <a:latin typeface="Quattrocento Sans"/>
                <a:ea typeface="Quattrocento Sans"/>
                <a:cs typeface="Quattrocento Sans"/>
                <a:sym typeface="Quattrocento Sans"/>
              </a:rPr>
              <a:t>Average assistance disbursement is $890</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p:nvPr/>
        </p:nvSpPr>
        <p:spPr>
          <a:xfrm>
            <a:off x="2339508" y="3619444"/>
            <a:ext cx="2180271" cy="2188717"/>
          </a:xfrm>
          <a:custGeom>
            <a:rect b="b" l="l" r="r" t="t"/>
            <a:pathLst>
              <a:path extrusionOk="0" h="911" w="908">
                <a:moveTo>
                  <a:pt x="908" y="911"/>
                </a:moveTo>
                <a:cubicBezTo>
                  <a:pt x="406" y="911"/>
                  <a:pt x="0" y="505"/>
                  <a:pt x="0" y="4"/>
                </a:cubicBezTo>
                <a:cubicBezTo>
                  <a:pt x="0" y="0"/>
                  <a:pt x="0" y="0"/>
                  <a:pt x="0" y="0"/>
                </a:cubicBezTo>
                <a:cubicBezTo>
                  <a:pt x="908" y="4"/>
                  <a:pt x="908" y="4"/>
                  <a:pt x="908" y="4"/>
                </a:cubicBezTo>
                <a:lnTo>
                  <a:pt x="908" y="911"/>
                </a:lnTo>
                <a:close/>
              </a:path>
            </a:pathLst>
          </a:custGeom>
          <a:solidFill>
            <a:srgbClr val="A302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3" name="Google Shape;153;p6"/>
          <p:cNvSpPr/>
          <p:nvPr/>
        </p:nvSpPr>
        <p:spPr>
          <a:xfrm>
            <a:off x="4519779" y="3629097"/>
            <a:ext cx="2182684" cy="2179065"/>
          </a:xfrm>
          <a:custGeom>
            <a:rect b="b" l="l" r="r" t="t"/>
            <a:pathLst>
              <a:path extrusionOk="0" h="907" w="909">
                <a:moveTo>
                  <a:pt x="909" y="0"/>
                </a:moveTo>
                <a:cubicBezTo>
                  <a:pt x="909" y="499"/>
                  <a:pt x="506" y="904"/>
                  <a:pt x="6" y="907"/>
                </a:cubicBezTo>
                <a:cubicBezTo>
                  <a:pt x="0" y="0"/>
                  <a:pt x="0" y="0"/>
                  <a:pt x="0" y="0"/>
                </a:cubicBezTo>
                <a:lnTo>
                  <a:pt x="909" y="0"/>
                </a:lnTo>
                <a:close/>
              </a:path>
            </a:pathLst>
          </a:custGeom>
          <a:solidFill>
            <a:srgbClr val="F1D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4" name="Google Shape;154;p6"/>
          <p:cNvSpPr/>
          <p:nvPr/>
        </p:nvSpPr>
        <p:spPr>
          <a:xfrm>
            <a:off x="2521700" y="4581080"/>
            <a:ext cx="460910" cy="460910"/>
          </a:xfrm>
          <a:custGeom>
            <a:rect b="b" l="l" r="r" t="t"/>
            <a:pathLst>
              <a:path extrusionOk="0" h="382" w="382">
                <a:moveTo>
                  <a:pt x="382" y="382"/>
                </a:moveTo>
                <a:lnTo>
                  <a:pt x="0" y="368"/>
                </a:lnTo>
                <a:lnTo>
                  <a:pt x="110" y="0"/>
                </a:lnTo>
                <a:lnTo>
                  <a:pt x="382" y="382"/>
                </a:lnTo>
                <a:close/>
              </a:path>
            </a:pathLst>
          </a:custGeom>
          <a:solidFill>
            <a:srgbClr val="A302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5" name="Google Shape;155;p6"/>
          <p:cNvSpPr/>
          <p:nvPr/>
        </p:nvSpPr>
        <p:spPr>
          <a:xfrm>
            <a:off x="6078667" y="4583494"/>
            <a:ext cx="460910" cy="453670"/>
          </a:xfrm>
          <a:custGeom>
            <a:rect b="b" l="l" r="r" t="t"/>
            <a:pathLst>
              <a:path extrusionOk="0" h="376" w="382">
                <a:moveTo>
                  <a:pt x="276" y="0"/>
                </a:moveTo>
                <a:lnTo>
                  <a:pt x="382" y="368"/>
                </a:lnTo>
                <a:lnTo>
                  <a:pt x="0" y="376"/>
                </a:lnTo>
                <a:lnTo>
                  <a:pt x="276" y="0"/>
                </a:lnTo>
                <a:close/>
              </a:path>
            </a:pathLst>
          </a:custGeom>
          <a:solidFill>
            <a:srgbClr val="F1D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6" name="Google Shape;156;p6"/>
          <p:cNvSpPr/>
          <p:nvPr/>
        </p:nvSpPr>
        <p:spPr>
          <a:xfrm>
            <a:off x="6078667" y="2278945"/>
            <a:ext cx="463323" cy="458496"/>
          </a:xfrm>
          <a:custGeom>
            <a:rect b="b" l="l" r="r" t="t"/>
            <a:pathLst>
              <a:path extrusionOk="0" h="380" w="384">
                <a:moveTo>
                  <a:pt x="0" y="0"/>
                </a:moveTo>
                <a:lnTo>
                  <a:pt x="384" y="14"/>
                </a:lnTo>
                <a:lnTo>
                  <a:pt x="272" y="380"/>
                </a:lnTo>
                <a:lnTo>
                  <a:pt x="0" y="0"/>
                </a:lnTo>
                <a:close/>
              </a:path>
            </a:pathLst>
          </a:custGeom>
          <a:solidFill>
            <a:srgbClr val="AFBD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7" name="Google Shape;157;p6"/>
          <p:cNvSpPr/>
          <p:nvPr/>
        </p:nvSpPr>
        <p:spPr>
          <a:xfrm>
            <a:off x="2521700" y="2283772"/>
            <a:ext cx="463323" cy="453670"/>
          </a:xfrm>
          <a:custGeom>
            <a:rect b="b" l="l" r="r" t="t"/>
            <a:pathLst>
              <a:path extrusionOk="0" h="376" w="384">
                <a:moveTo>
                  <a:pt x="106" y="376"/>
                </a:moveTo>
                <a:lnTo>
                  <a:pt x="0" y="8"/>
                </a:lnTo>
                <a:lnTo>
                  <a:pt x="384" y="0"/>
                </a:lnTo>
                <a:lnTo>
                  <a:pt x="106" y="376"/>
                </a:lnTo>
                <a:close/>
              </a:path>
            </a:pathLst>
          </a:custGeom>
          <a:solidFill>
            <a:srgbClr val="009D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8" name="Google Shape;158;p6"/>
          <p:cNvSpPr/>
          <p:nvPr/>
        </p:nvSpPr>
        <p:spPr>
          <a:xfrm>
            <a:off x="2339508" y="1447619"/>
            <a:ext cx="2223708" cy="2181478"/>
          </a:xfrm>
          <a:custGeom>
            <a:rect b="b" l="l" r="r" t="t"/>
            <a:pathLst>
              <a:path extrusionOk="0" h="908" w="926">
                <a:moveTo>
                  <a:pt x="0" y="908"/>
                </a:moveTo>
                <a:cubicBezTo>
                  <a:pt x="0" y="406"/>
                  <a:pt x="406" y="0"/>
                  <a:pt x="908" y="0"/>
                </a:cubicBezTo>
                <a:cubicBezTo>
                  <a:pt x="914" y="0"/>
                  <a:pt x="920" y="0"/>
                  <a:pt x="926" y="0"/>
                </a:cubicBezTo>
                <a:cubicBezTo>
                  <a:pt x="908" y="908"/>
                  <a:pt x="908" y="908"/>
                  <a:pt x="908" y="908"/>
                </a:cubicBezTo>
                <a:lnTo>
                  <a:pt x="0" y="908"/>
                </a:lnTo>
                <a:close/>
              </a:path>
            </a:pathLst>
          </a:custGeom>
          <a:solidFill>
            <a:srgbClr val="009D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59" name="Google Shape;159;p6"/>
          <p:cNvSpPr/>
          <p:nvPr/>
        </p:nvSpPr>
        <p:spPr>
          <a:xfrm>
            <a:off x="4519779" y="1447619"/>
            <a:ext cx="2182684" cy="2188717"/>
          </a:xfrm>
          <a:custGeom>
            <a:rect b="b" l="l" r="r" t="t"/>
            <a:pathLst>
              <a:path extrusionOk="0" h="911" w="909">
                <a:moveTo>
                  <a:pt x="0" y="0"/>
                </a:moveTo>
                <a:cubicBezTo>
                  <a:pt x="502" y="0"/>
                  <a:pt x="909" y="406"/>
                  <a:pt x="909" y="908"/>
                </a:cubicBezTo>
                <a:cubicBezTo>
                  <a:pt x="909" y="911"/>
                  <a:pt x="909" y="911"/>
                  <a:pt x="909" y="911"/>
                </a:cubicBezTo>
                <a:cubicBezTo>
                  <a:pt x="0" y="908"/>
                  <a:pt x="0" y="908"/>
                  <a:pt x="0" y="908"/>
                </a:cubicBezTo>
                <a:lnTo>
                  <a:pt x="0" y="0"/>
                </a:lnTo>
                <a:close/>
              </a:path>
            </a:pathLst>
          </a:custGeom>
          <a:solidFill>
            <a:srgbClr val="AFBD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60" name="Google Shape;160;p6"/>
          <p:cNvSpPr/>
          <p:nvPr/>
        </p:nvSpPr>
        <p:spPr>
          <a:xfrm>
            <a:off x="4464844" y="4713802"/>
            <a:ext cx="138112" cy="1094359"/>
          </a:xfrm>
          <a:prstGeom prst="rect">
            <a:avLst/>
          </a:prstGeom>
          <a:solidFill>
            <a:srgbClr val="A302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1" name="Google Shape;161;p6"/>
          <p:cNvSpPr/>
          <p:nvPr/>
        </p:nvSpPr>
        <p:spPr>
          <a:xfrm flipH="1" rot="10800000">
            <a:off x="2968189" y="2026024"/>
            <a:ext cx="3207622" cy="3203734"/>
          </a:xfrm>
          <a:prstGeom prst="ellipse">
            <a:avLst/>
          </a:prstGeom>
          <a:gradFill>
            <a:gsLst>
              <a:gs pos="0">
                <a:srgbClr val="FFFFFF">
                  <a:alpha val="10980"/>
                </a:srgbClr>
              </a:gs>
              <a:gs pos="100000">
                <a:srgbClr val="FFFFFF">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62" name="Google Shape;162;p6"/>
          <p:cNvSpPr txBox="1"/>
          <p:nvPr>
            <p:ph type="title"/>
          </p:nvPr>
        </p:nvSpPr>
        <p:spPr>
          <a:xfrm>
            <a:off x="561976" y="583101"/>
            <a:ext cx="6648450" cy="5539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Solution</a:t>
            </a:r>
            <a:br>
              <a:rPr lang="en-US"/>
            </a:br>
            <a:r>
              <a:rPr lang="en-US" sz="1600">
                <a:solidFill>
                  <a:schemeClr val="dk2"/>
                </a:solidFill>
              </a:rPr>
              <a:t>Comprehensive programs to support basic needs</a:t>
            </a:r>
            <a:endParaRPr/>
          </a:p>
        </p:txBody>
      </p:sp>
      <p:sp>
        <p:nvSpPr>
          <p:cNvPr id="163" name="Google Shape;163;p6"/>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64" name="Google Shape;164;p6"/>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sp>
        <p:nvSpPr>
          <p:cNvPr id="165" name="Google Shape;165;p6"/>
          <p:cNvSpPr/>
          <p:nvPr/>
        </p:nvSpPr>
        <p:spPr>
          <a:xfrm>
            <a:off x="6806215" y="2360789"/>
            <a:ext cx="1703703" cy="73866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200">
                <a:solidFill>
                  <a:schemeClr val="dk2"/>
                </a:solidFill>
                <a:latin typeface="Quattrocento Sans"/>
                <a:ea typeface="Quattrocento Sans"/>
                <a:cs typeface="Quattrocento Sans"/>
                <a:sym typeface="Quattrocento Sans"/>
              </a:rPr>
              <a:t>Food</a:t>
            </a:r>
            <a:r>
              <a:rPr lang="en-US" sz="1200">
                <a:solidFill>
                  <a:schemeClr val="dk2"/>
                </a:solidFill>
                <a:latin typeface="Quattrocento Sans"/>
                <a:ea typeface="Quattrocento Sans"/>
                <a:cs typeface="Quattrocento Sans"/>
                <a:sym typeface="Quattrocento Sans"/>
              </a:rPr>
              <a:t> for hungry children during school breaks and snacks during the school year</a:t>
            </a:r>
            <a:endParaRPr/>
          </a:p>
        </p:txBody>
      </p:sp>
      <p:sp>
        <p:nvSpPr>
          <p:cNvPr id="166" name="Google Shape;166;p6"/>
          <p:cNvSpPr/>
          <p:nvPr/>
        </p:nvSpPr>
        <p:spPr>
          <a:xfrm>
            <a:off x="6806215" y="5180029"/>
            <a:ext cx="1703703"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200">
                <a:solidFill>
                  <a:schemeClr val="dk2"/>
                </a:solidFill>
                <a:latin typeface="Quattrocento Sans"/>
                <a:ea typeface="Quattrocento Sans"/>
                <a:cs typeface="Quattrocento Sans"/>
                <a:sym typeface="Quattrocento Sans"/>
              </a:rPr>
              <a:t>Education </a:t>
            </a:r>
            <a:r>
              <a:rPr lang="en-US" sz="1200">
                <a:solidFill>
                  <a:schemeClr val="dk2"/>
                </a:solidFill>
                <a:latin typeface="Quattrocento Sans"/>
                <a:ea typeface="Quattrocento Sans"/>
                <a:cs typeface="Quattrocento Sans"/>
                <a:sym typeface="Quattrocento Sans"/>
              </a:rPr>
              <a:t>support for summer school, credit recovery and college</a:t>
            </a:r>
            <a:endParaRPr/>
          </a:p>
        </p:txBody>
      </p:sp>
      <p:sp>
        <p:nvSpPr>
          <p:cNvPr id="167" name="Google Shape;167;p6"/>
          <p:cNvSpPr/>
          <p:nvPr/>
        </p:nvSpPr>
        <p:spPr>
          <a:xfrm>
            <a:off x="749701" y="2360789"/>
            <a:ext cx="1592604" cy="36933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200">
                <a:solidFill>
                  <a:schemeClr val="dk2"/>
                </a:solidFill>
                <a:latin typeface="Quattrocento Sans"/>
                <a:ea typeface="Quattrocento Sans"/>
                <a:cs typeface="Quattrocento Sans"/>
                <a:sym typeface="Quattrocento Sans"/>
              </a:rPr>
              <a:t>Clothing </a:t>
            </a:r>
            <a:r>
              <a:rPr lang="en-US" sz="1200">
                <a:solidFill>
                  <a:schemeClr val="dk2"/>
                </a:solidFill>
                <a:latin typeface="Quattrocento Sans"/>
                <a:ea typeface="Quattrocento Sans"/>
                <a:cs typeface="Quattrocento Sans"/>
                <a:sym typeface="Quattrocento Sans"/>
              </a:rPr>
              <a:t>for children and their families</a:t>
            </a:r>
            <a:endParaRPr/>
          </a:p>
        </p:txBody>
      </p:sp>
      <p:sp>
        <p:nvSpPr>
          <p:cNvPr id="168" name="Google Shape;168;p6"/>
          <p:cNvSpPr/>
          <p:nvPr/>
        </p:nvSpPr>
        <p:spPr>
          <a:xfrm>
            <a:off x="550549" y="5180029"/>
            <a:ext cx="1791755" cy="738664"/>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US" sz="1200">
                <a:solidFill>
                  <a:schemeClr val="dk2"/>
                </a:solidFill>
                <a:latin typeface="Quattrocento Sans"/>
                <a:ea typeface="Quattrocento Sans"/>
                <a:cs typeface="Quattrocento Sans"/>
                <a:sym typeface="Quattrocento Sans"/>
              </a:rPr>
              <a:t>Emergency assistance </a:t>
            </a:r>
            <a:r>
              <a:rPr lang="en-US" sz="1200">
                <a:solidFill>
                  <a:schemeClr val="dk2"/>
                </a:solidFill>
                <a:latin typeface="Quattrocento Sans"/>
                <a:ea typeface="Quattrocento Sans"/>
                <a:cs typeface="Quattrocento Sans"/>
                <a:sym typeface="Quattrocento Sans"/>
              </a:rPr>
              <a:t>with move-in assistance, eviction prevention and holiday gifts</a:t>
            </a:r>
            <a:endParaRPr/>
          </a:p>
        </p:txBody>
      </p:sp>
      <p:grpSp>
        <p:nvGrpSpPr>
          <p:cNvPr id="169" name="Google Shape;169;p6"/>
          <p:cNvGrpSpPr/>
          <p:nvPr/>
        </p:nvGrpSpPr>
        <p:grpSpPr>
          <a:xfrm>
            <a:off x="6932211" y="4570227"/>
            <a:ext cx="360363" cy="361951"/>
            <a:chOff x="2670175" y="3248025"/>
            <a:chExt cx="360363" cy="361951"/>
          </a:xfrm>
        </p:grpSpPr>
        <p:sp>
          <p:nvSpPr>
            <p:cNvPr id="170" name="Google Shape;170;p6"/>
            <p:cNvSpPr/>
            <p:nvPr/>
          </p:nvSpPr>
          <p:spPr>
            <a:xfrm>
              <a:off x="2670175" y="3354388"/>
              <a:ext cx="360363" cy="255588"/>
            </a:xfrm>
            <a:custGeom>
              <a:rect b="b" l="l" r="r" t="t"/>
              <a:pathLst>
                <a:path extrusionOk="0" h="68" w="96">
                  <a:moveTo>
                    <a:pt x="84" y="39"/>
                  </a:moveTo>
                  <a:cubicBezTo>
                    <a:pt x="58" y="32"/>
                    <a:pt x="88" y="40"/>
                    <a:pt x="63" y="33"/>
                  </a:cubicBezTo>
                  <a:cubicBezTo>
                    <a:pt x="66" y="30"/>
                    <a:pt x="69" y="25"/>
                    <a:pt x="70" y="20"/>
                  </a:cubicBezTo>
                  <a:cubicBezTo>
                    <a:pt x="73" y="19"/>
                    <a:pt x="74" y="16"/>
                    <a:pt x="74" y="12"/>
                  </a:cubicBezTo>
                  <a:cubicBezTo>
                    <a:pt x="74" y="8"/>
                    <a:pt x="73" y="5"/>
                    <a:pt x="70" y="4"/>
                  </a:cubicBezTo>
                  <a:cubicBezTo>
                    <a:pt x="70" y="0"/>
                    <a:pt x="70" y="0"/>
                    <a:pt x="70" y="0"/>
                  </a:cubicBezTo>
                  <a:cubicBezTo>
                    <a:pt x="69" y="1"/>
                    <a:pt x="68" y="1"/>
                    <a:pt x="66" y="2"/>
                  </a:cubicBezTo>
                  <a:cubicBezTo>
                    <a:pt x="66" y="6"/>
                    <a:pt x="66" y="6"/>
                    <a:pt x="66" y="6"/>
                  </a:cubicBezTo>
                  <a:cubicBezTo>
                    <a:pt x="66" y="7"/>
                    <a:pt x="67" y="8"/>
                    <a:pt x="68" y="8"/>
                  </a:cubicBezTo>
                  <a:cubicBezTo>
                    <a:pt x="70" y="8"/>
                    <a:pt x="70" y="11"/>
                    <a:pt x="70" y="12"/>
                  </a:cubicBezTo>
                  <a:cubicBezTo>
                    <a:pt x="70" y="13"/>
                    <a:pt x="70" y="16"/>
                    <a:pt x="68" y="16"/>
                  </a:cubicBezTo>
                  <a:cubicBezTo>
                    <a:pt x="67" y="16"/>
                    <a:pt x="66" y="17"/>
                    <a:pt x="66" y="18"/>
                  </a:cubicBezTo>
                  <a:cubicBezTo>
                    <a:pt x="66" y="28"/>
                    <a:pt x="53" y="36"/>
                    <a:pt x="48" y="36"/>
                  </a:cubicBezTo>
                  <a:cubicBezTo>
                    <a:pt x="43" y="36"/>
                    <a:pt x="30" y="28"/>
                    <a:pt x="30" y="18"/>
                  </a:cubicBezTo>
                  <a:cubicBezTo>
                    <a:pt x="30" y="17"/>
                    <a:pt x="29" y="16"/>
                    <a:pt x="28" y="16"/>
                  </a:cubicBezTo>
                  <a:cubicBezTo>
                    <a:pt x="26" y="16"/>
                    <a:pt x="25" y="13"/>
                    <a:pt x="25" y="12"/>
                  </a:cubicBezTo>
                  <a:cubicBezTo>
                    <a:pt x="25" y="11"/>
                    <a:pt x="26" y="8"/>
                    <a:pt x="28" y="8"/>
                  </a:cubicBezTo>
                  <a:cubicBezTo>
                    <a:pt x="29" y="8"/>
                    <a:pt x="30" y="7"/>
                    <a:pt x="30" y="6"/>
                  </a:cubicBezTo>
                  <a:cubicBezTo>
                    <a:pt x="30" y="2"/>
                    <a:pt x="30" y="2"/>
                    <a:pt x="30" y="2"/>
                  </a:cubicBezTo>
                  <a:cubicBezTo>
                    <a:pt x="28" y="1"/>
                    <a:pt x="27" y="1"/>
                    <a:pt x="26" y="0"/>
                  </a:cubicBezTo>
                  <a:cubicBezTo>
                    <a:pt x="26" y="4"/>
                    <a:pt x="26" y="4"/>
                    <a:pt x="26" y="4"/>
                  </a:cubicBezTo>
                  <a:cubicBezTo>
                    <a:pt x="25" y="5"/>
                    <a:pt x="24" y="6"/>
                    <a:pt x="23" y="7"/>
                  </a:cubicBezTo>
                  <a:cubicBezTo>
                    <a:pt x="22" y="8"/>
                    <a:pt x="21" y="10"/>
                    <a:pt x="21" y="12"/>
                  </a:cubicBezTo>
                  <a:cubicBezTo>
                    <a:pt x="21" y="16"/>
                    <a:pt x="23" y="19"/>
                    <a:pt x="26" y="20"/>
                  </a:cubicBezTo>
                  <a:cubicBezTo>
                    <a:pt x="27" y="25"/>
                    <a:pt x="30" y="30"/>
                    <a:pt x="33" y="33"/>
                  </a:cubicBezTo>
                  <a:cubicBezTo>
                    <a:pt x="23" y="36"/>
                    <a:pt x="22" y="36"/>
                    <a:pt x="12" y="39"/>
                  </a:cubicBezTo>
                  <a:cubicBezTo>
                    <a:pt x="5" y="42"/>
                    <a:pt x="0" y="49"/>
                    <a:pt x="0" y="56"/>
                  </a:cubicBezTo>
                  <a:cubicBezTo>
                    <a:pt x="0" y="68"/>
                    <a:pt x="0" y="68"/>
                    <a:pt x="0" y="68"/>
                  </a:cubicBezTo>
                  <a:cubicBezTo>
                    <a:pt x="96" y="68"/>
                    <a:pt x="96" y="68"/>
                    <a:pt x="96" y="68"/>
                  </a:cubicBezTo>
                  <a:cubicBezTo>
                    <a:pt x="96" y="56"/>
                    <a:pt x="96" y="56"/>
                    <a:pt x="96" y="56"/>
                  </a:cubicBezTo>
                  <a:cubicBezTo>
                    <a:pt x="96" y="49"/>
                    <a:pt x="91" y="42"/>
                    <a:pt x="84" y="39"/>
                  </a:cubicBezTo>
                  <a:close/>
                  <a:moveTo>
                    <a:pt x="48" y="55"/>
                  </a:moveTo>
                  <a:cubicBezTo>
                    <a:pt x="31" y="38"/>
                    <a:pt x="31" y="38"/>
                    <a:pt x="31" y="38"/>
                  </a:cubicBezTo>
                  <a:cubicBezTo>
                    <a:pt x="33" y="38"/>
                    <a:pt x="35" y="37"/>
                    <a:pt x="38" y="37"/>
                  </a:cubicBezTo>
                  <a:cubicBezTo>
                    <a:pt x="42" y="39"/>
                    <a:pt x="46" y="40"/>
                    <a:pt x="48" y="40"/>
                  </a:cubicBezTo>
                  <a:cubicBezTo>
                    <a:pt x="50" y="40"/>
                    <a:pt x="54" y="39"/>
                    <a:pt x="58" y="37"/>
                  </a:cubicBezTo>
                  <a:cubicBezTo>
                    <a:pt x="61" y="37"/>
                    <a:pt x="63" y="38"/>
                    <a:pt x="65" y="38"/>
                  </a:cubicBezTo>
                  <a:lnTo>
                    <a:pt x="48" y="55"/>
                  </a:lnTo>
                  <a:close/>
                </a:path>
              </a:pathLst>
            </a:custGeom>
            <a:solidFill>
              <a:srgbClr val="F1D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1" name="Google Shape;171;p6"/>
            <p:cNvSpPr/>
            <p:nvPr/>
          </p:nvSpPr>
          <p:spPr>
            <a:xfrm>
              <a:off x="2798763" y="3376613"/>
              <a:ext cx="44450" cy="22225"/>
            </a:xfrm>
            <a:custGeom>
              <a:rect b="b" l="l" r="r" t="t"/>
              <a:pathLst>
                <a:path extrusionOk="0" h="6" w="12">
                  <a:moveTo>
                    <a:pt x="6" y="0"/>
                  </a:move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lnTo>
                    <a:pt x="6" y="0"/>
                  </a:lnTo>
                  <a:close/>
                </a:path>
              </a:pathLst>
            </a:custGeom>
            <a:solidFill>
              <a:srgbClr val="F1D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2" name="Google Shape;172;p6"/>
            <p:cNvSpPr/>
            <p:nvPr/>
          </p:nvSpPr>
          <p:spPr>
            <a:xfrm>
              <a:off x="2857500" y="3376613"/>
              <a:ext cx="46038" cy="22225"/>
            </a:xfrm>
            <a:custGeom>
              <a:rect b="b" l="l" r="r" t="t"/>
              <a:pathLst>
                <a:path extrusionOk="0" h="6" w="12">
                  <a:moveTo>
                    <a:pt x="6" y="0"/>
                  </a:move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lnTo>
                    <a:pt x="6" y="0"/>
                  </a:lnTo>
                  <a:close/>
                </a:path>
              </a:pathLst>
            </a:custGeom>
            <a:solidFill>
              <a:srgbClr val="F1D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3" name="Google Shape;173;p6"/>
            <p:cNvSpPr/>
            <p:nvPr/>
          </p:nvSpPr>
          <p:spPr>
            <a:xfrm>
              <a:off x="2768600" y="3324225"/>
              <a:ext cx="165100" cy="36513"/>
            </a:xfrm>
            <a:custGeom>
              <a:rect b="b" l="l" r="r" t="t"/>
              <a:pathLst>
                <a:path extrusionOk="0" h="10" w="44">
                  <a:moveTo>
                    <a:pt x="44" y="0"/>
                  </a:moveTo>
                  <a:cubicBezTo>
                    <a:pt x="43" y="0"/>
                    <a:pt x="23" y="4"/>
                    <a:pt x="22" y="4"/>
                  </a:cubicBezTo>
                  <a:cubicBezTo>
                    <a:pt x="22" y="4"/>
                    <a:pt x="22" y="4"/>
                    <a:pt x="22" y="4"/>
                  </a:cubicBezTo>
                  <a:cubicBezTo>
                    <a:pt x="21" y="4"/>
                    <a:pt x="1" y="0"/>
                    <a:pt x="0" y="0"/>
                  </a:cubicBezTo>
                  <a:cubicBezTo>
                    <a:pt x="0" y="2"/>
                    <a:pt x="0" y="2"/>
                    <a:pt x="0" y="2"/>
                  </a:cubicBezTo>
                  <a:cubicBezTo>
                    <a:pt x="0" y="2"/>
                    <a:pt x="0" y="3"/>
                    <a:pt x="0" y="3"/>
                  </a:cubicBezTo>
                  <a:cubicBezTo>
                    <a:pt x="0" y="3"/>
                    <a:pt x="0" y="3"/>
                    <a:pt x="0" y="3"/>
                  </a:cubicBezTo>
                  <a:cubicBezTo>
                    <a:pt x="1" y="3"/>
                    <a:pt x="1" y="3"/>
                    <a:pt x="1" y="3"/>
                  </a:cubicBezTo>
                  <a:cubicBezTo>
                    <a:pt x="1" y="3"/>
                    <a:pt x="7" y="10"/>
                    <a:pt x="22" y="10"/>
                  </a:cubicBezTo>
                  <a:cubicBezTo>
                    <a:pt x="37" y="10"/>
                    <a:pt x="43" y="3"/>
                    <a:pt x="43" y="3"/>
                  </a:cubicBezTo>
                  <a:cubicBezTo>
                    <a:pt x="44" y="3"/>
                    <a:pt x="44" y="3"/>
                    <a:pt x="44" y="3"/>
                  </a:cubicBezTo>
                  <a:cubicBezTo>
                    <a:pt x="44" y="3"/>
                    <a:pt x="44" y="3"/>
                    <a:pt x="44" y="3"/>
                  </a:cubicBezTo>
                  <a:cubicBezTo>
                    <a:pt x="44" y="3"/>
                    <a:pt x="44" y="2"/>
                    <a:pt x="44" y="2"/>
                  </a:cubicBezTo>
                  <a:lnTo>
                    <a:pt x="44" y="0"/>
                  </a:lnTo>
                  <a:close/>
                </a:path>
              </a:pathLst>
            </a:custGeom>
            <a:solidFill>
              <a:srgbClr val="F1D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74" name="Google Shape;174;p6"/>
            <p:cNvSpPr/>
            <p:nvPr/>
          </p:nvSpPr>
          <p:spPr>
            <a:xfrm>
              <a:off x="2670175" y="3248025"/>
              <a:ext cx="360363" cy="211138"/>
            </a:xfrm>
            <a:custGeom>
              <a:rect b="b" l="l" r="r" t="t"/>
              <a:pathLst>
                <a:path extrusionOk="0" h="56" w="96">
                  <a:moveTo>
                    <a:pt x="2" y="12"/>
                  </a:moveTo>
                  <a:cubicBezTo>
                    <a:pt x="10" y="13"/>
                    <a:pt x="10" y="13"/>
                    <a:pt x="10" y="13"/>
                  </a:cubicBezTo>
                  <a:cubicBezTo>
                    <a:pt x="10" y="13"/>
                    <a:pt x="10" y="13"/>
                    <a:pt x="10" y="13"/>
                  </a:cubicBezTo>
                  <a:cubicBezTo>
                    <a:pt x="10" y="17"/>
                    <a:pt x="10" y="17"/>
                    <a:pt x="10" y="17"/>
                  </a:cubicBezTo>
                  <a:cubicBezTo>
                    <a:pt x="10" y="26"/>
                    <a:pt x="10" y="26"/>
                    <a:pt x="10" y="26"/>
                  </a:cubicBezTo>
                  <a:cubicBezTo>
                    <a:pt x="4" y="54"/>
                    <a:pt x="4" y="54"/>
                    <a:pt x="4" y="54"/>
                  </a:cubicBezTo>
                  <a:cubicBezTo>
                    <a:pt x="4" y="54"/>
                    <a:pt x="4" y="55"/>
                    <a:pt x="4" y="55"/>
                  </a:cubicBezTo>
                  <a:cubicBezTo>
                    <a:pt x="5" y="56"/>
                    <a:pt x="5" y="56"/>
                    <a:pt x="6" y="56"/>
                  </a:cubicBezTo>
                  <a:cubicBezTo>
                    <a:pt x="18" y="56"/>
                    <a:pt x="18" y="56"/>
                    <a:pt x="18" y="56"/>
                  </a:cubicBezTo>
                  <a:cubicBezTo>
                    <a:pt x="19" y="56"/>
                    <a:pt x="19" y="56"/>
                    <a:pt x="20" y="55"/>
                  </a:cubicBezTo>
                  <a:cubicBezTo>
                    <a:pt x="20" y="55"/>
                    <a:pt x="20" y="54"/>
                    <a:pt x="20" y="54"/>
                  </a:cubicBezTo>
                  <a:cubicBezTo>
                    <a:pt x="14" y="26"/>
                    <a:pt x="14" y="26"/>
                    <a:pt x="14" y="26"/>
                  </a:cubicBezTo>
                  <a:cubicBezTo>
                    <a:pt x="14" y="18"/>
                    <a:pt x="14" y="18"/>
                    <a:pt x="14" y="18"/>
                  </a:cubicBezTo>
                  <a:cubicBezTo>
                    <a:pt x="14" y="14"/>
                    <a:pt x="14" y="14"/>
                    <a:pt x="14" y="14"/>
                  </a:cubicBezTo>
                  <a:cubicBezTo>
                    <a:pt x="14" y="14"/>
                    <a:pt x="14" y="14"/>
                    <a:pt x="14" y="14"/>
                  </a:cubicBezTo>
                  <a:cubicBezTo>
                    <a:pt x="30" y="17"/>
                    <a:pt x="14" y="14"/>
                    <a:pt x="48" y="20"/>
                  </a:cubicBezTo>
                  <a:cubicBezTo>
                    <a:pt x="48" y="20"/>
                    <a:pt x="48" y="20"/>
                    <a:pt x="48" y="20"/>
                  </a:cubicBezTo>
                  <a:cubicBezTo>
                    <a:pt x="94" y="12"/>
                    <a:pt x="94" y="12"/>
                    <a:pt x="94" y="12"/>
                  </a:cubicBezTo>
                  <a:cubicBezTo>
                    <a:pt x="95" y="12"/>
                    <a:pt x="96" y="11"/>
                    <a:pt x="96" y="10"/>
                  </a:cubicBezTo>
                  <a:cubicBezTo>
                    <a:pt x="96" y="10"/>
                    <a:pt x="96" y="10"/>
                    <a:pt x="96" y="10"/>
                  </a:cubicBezTo>
                  <a:cubicBezTo>
                    <a:pt x="96" y="9"/>
                    <a:pt x="95" y="8"/>
                    <a:pt x="94" y="8"/>
                  </a:cubicBezTo>
                  <a:cubicBezTo>
                    <a:pt x="50" y="0"/>
                    <a:pt x="61" y="2"/>
                    <a:pt x="48" y="0"/>
                  </a:cubicBezTo>
                  <a:cubicBezTo>
                    <a:pt x="48" y="0"/>
                    <a:pt x="48" y="0"/>
                    <a:pt x="48" y="0"/>
                  </a:cubicBezTo>
                  <a:cubicBezTo>
                    <a:pt x="2" y="8"/>
                    <a:pt x="2" y="8"/>
                    <a:pt x="2" y="8"/>
                  </a:cubicBezTo>
                  <a:cubicBezTo>
                    <a:pt x="1" y="8"/>
                    <a:pt x="0" y="9"/>
                    <a:pt x="0" y="10"/>
                  </a:cubicBezTo>
                  <a:cubicBezTo>
                    <a:pt x="0" y="10"/>
                    <a:pt x="0" y="10"/>
                    <a:pt x="0" y="10"/>
                  </a:cubicBezTo>
                  <a:cubicBezTo>
                    <a:pt x="0" y="11"/>
                    <a:pt x="1" y="12"/>
                    <a:pt x="2" y="12"/>
                  </a:cubicBezTo>
                  <a:close/>
                </a:path>
              </a:pathLst>
            </a:custGeom>
            <a:solidFill>
              <a:srgbClr val="F1DF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75" name="Google Shape;175;p6"/>
          <p:cNvSpPr txBox="1"/>
          <p:nvPr/>
        </p:nvSpPr>
        <p:spPr>
          <a:xfrm rot="2700000">
            <a:off x="5606095" y="2397598"/>
            <a:ext cx="484107" cy="24622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chemeClr val="lt1"/>
                </a:solidFill>
                <a:latin typeface="Quattrocento Sans"/>
                <a:ea typeface="Quattrocento Sans"/>
                <a:cs typeface="Quattrocento Sans"/>
                <a:sym typeface="Quattrocento Sans"/>
              </a:rPr>
              <a:t>Food</a:t>
            </a:r>
            <a:endParaRPr/>
          </a:p>
        </p:txBody>
      </p:sp>
      <p:sp>
        <p:nvSpPr>
          <p:cNvPr id="176" name="Google Shape;176;p6"/>
          <p:cNvSpPr txBox="1"/>
          <p:nvPr/>
        </p:nvSpPr>
        <p:spPr>
          <a:xfrm rot="-2700000">
            <a:off x="5504398" y="4559959"/>
            <a:ext cx="953787" cy="24622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chemeClr val="lt1"/>
                </a:solidFill>
                <a:latin typeface="Quattrocento Sans"/>
                <a:ea typeface="Quattrocento Sans"/>
                <a:cs typeface="Quattrocento Sans"/>
                <a:sym typeface="Quattrocento Sans"/>
              </a:rPr>
              <a:t>Education</a:t>
            </a:r>
            <a:endParaRPr/>
          </a:p>
        </p:txBody>
      </p:sp>
      <p:sp>
        <p:nvSpPr>
          <p:cNvPr id="177" name="Google Shape;177;p6"/>
          <p:cNvSpPr txBox="1"/>
          <p:nvPr/>
        </p:nvSpPr>
        <p:spPr>
          <a:xfrm flipH="1" rot="-2700000">
            <a:off x="2848071" y="2397598"/>
            <a:ext cx="822341" cy="246221"/>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chemeClr val="lt1"/>
                </a:solidFill>
                <a:latin typeface="Quattrocento Sans"/>
                <a:ea typeface="Quattrocento Sans"/>
                <a:cs typeface="Quattrocento Sans"/>
                <a:sym typeface="Quattrocento Sans"/>
              </a:rPr>
              <a:t>Clothing</a:t>
            </a:r>
            <a:endParaRPr/>
          </a:p>
        </p:txBody>
      </p:sp>
      <p:sp>
        <p:nvSpPr>
          <p:cNvPr id="178" name="Google Shape;178;p6"/>
          <p:cNvSpPr txBox="1"/>
          <p:nvPr/>
        </p:nvSpPr>
        <p:spPr>
          <a:xfrm flipH="1" rot="2700000">
            <a:off x="2651145" y="4543789"/>
            <a:ext cx="1057149"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US" sz="1600">
                <a:solidFill>
                  <a:schemeClr val="lt1"/>
                </a:solidFill>
                <a:latin typeface="Quattrocento Sans"/>
                <a:ea typeface="Quattrocento Sans"/>
                <a:cs typeface="Quattrocento Sans"/>
                <a:sym typeface="Quattrocento Sans"/>
              </a:rPr>
              <a:t>Emergency</a:t>
            </a:r>
            <a:br>
              <a:rPr b="1" lang="en-US" sz="1600">
                <a:solidFill>
                  <a:schemeClr val="lt1"/>
                </a:solidFill>
                <a:latin typeface="Quattrocento Sans"/>
                <a:ea typeface="Quattrocento Sans"/>
                <a:cs typeface="Quattrocento Sans"/>
                <a:sym typeface="Quattrocento Sans"/>
              </a:rPr>
            </a:br>
            <a:r>
              <a:rPr b="1" lang="en-US" sz="1600">
                <a:solidFill>
                  <a:schemeClr val="lt1"/>
                </a:solidFill>
                <a:latin typeface="Quattrocento Sans"/>
                <a:ea typeface="Quattrocento Sans"/>
                <a:cs typeface="Quattrocento Sans"/>
                <a:sym typeface="Quattrocento Sans"/>
              </a:rPr>
              <a:t>Assistance</a:t>
            </a:r>
            <a:endParaRPr/>
          </a:p>
        </p:txBody>
      </p:sp>
      <p:grpSp>
        <p:nvGrpSpPr>
          <p:cNvPr id="179" name="Google Shape;179;p6"/>
          <p:cNvGrpSpPr/>
          <p:nvPr/>
        </p:nvGrpSpPr>
        <p:grpSpPr>
          <a:xfrm>
            <a:off x="1845167" y="4596421"/>
            <a:ext cx="360363" cy="309563"/>
            <a:chOff x="6997700" y="1855788"/>
            <a:chExt cx="360363" cy="309563"/>
          </a:xfrm>
        </p:grpSpPr>
        <p:sp>
          <p:nvSpPr>
            <p:cNvPr id="180" name="Google Shape;180;p6"/>
            <p:cNvSpPr/>
            <p:nvPr/>
          </p:nvSpPr>
          <p:spPr>
            <a:xfrm>
              <a:off x="6997700" y="2014538"/>
              <a:ext cx="360363" cy="150813"/>
            </a:xfrm>
            <a:custGeom>
              <a:rect b="b" l="l" r="r" t="t"/>
              <a:pathLst>
                <a:path extrusionOk="0" h="40" w="96">
                  <a:moveTo>
                    <a:pt x="94" y="36"/>
                  </a:moveTo>
                  <a:cubicBezTo>
                    <a:pt x="84" y="36"/>
                    <a:pt x="84" y="36"/>
                    <a:pt x="84" y="36"/>
                  </a:cubicBezTo>
                  <a:cubicBezTo>
                    <a:pt x="84" y="2"/>
                    <a:pt x="84" y="2"/>
                    <a:pt x="84" y="2"/>
                  </a:cubicBezTo>
                  <a:cubicBezTo>
                    <a:pt x="84" y="1"/>
                    <a:pt x="83" y="0"/>
                    <a:pt x="82" y="0"/>
                  </a:cubicBezTo>
                  <a:cubicBezTo>
                    <a:pt x="14" y="0"/>
                    <a:pt x="14" y="0"/>
                    <a:pt x="14" y="0"/>
                  </a:cubicBezTo>
                  <a:cubicBezTo>
                    <a:pt x="13" y="0"/>
                    <a:pt x="12" y="1"/>
                    <a:pt x="12" y="2"/>
                  </a:cubicBezTo>
                  <a:cubicBezTo>
                    <a:pt x="12" y="36"/>
                    <a:pt x="12" y="36"/>
                    <a:pt x="12" y="36"/>
                  </a:cubicBezTo>
                  <a:cubicBezTo>
                    <a:pt x="2" y="36"/>
                    <a:pt x="2" y="36"/>
                    <a:pt x="2" y="36"/>
                  </a:cubicBezTo>
                  <a:cubicBezTo>
                    <a:pt x="1" y="36"/>
                    <a:pt x="0" y="37"/>
                    <a:pt x="0" y="38"/>
                  </a:cubicBezTo>
                  <a:cubicBezTo>
                    <a:pt x="0" y="39"/>
                    <a:pt x="1" y="40"/>
                    <a:pt x="2" y="40"/>
                  </a:cubicBezTo>
                  <a:cubicBezTo>
                    <a:pt x="14" y="40"/>
                    <a:pt x="14" y="40"/>
                    <a:pt x="14" y="40"/>
                  </a:cubicBezTo>
                  <a:cubicBezTo>
                    <a:pt x="82" y="40"/>
                    <a:pt x="82" y="40"/>
                    <a:pt x="82" y="40"/>
                  </a:cubicBezTo>
                  <a:cubicBezTo>
                    <a:pt x="94" y="40"/>
                    <a:pt x="94" y="40"/>
                    <a:pt x="94" y="40"/>
                  </a:cubicBezTo>
                  <a:cubicBezTo>
                    <a:pt x="95" y="40"/>
                    <a:pt x="96" y="39"/>
                    <a:pt x="96" y="38"/>
                  </a:cubicBezTo>
                  <a:cubicBezTo>
                    <a:pt x="96" y="37"/>
                    <a:pt x="95" y="36"/>
                    <a:pt x="94" y="36"/>
                  </a:cubicBezTo>
                  <a:close/>
                  <a:moveTo>
                    <a:pt x="24" y="6"/>
                  </a:moveTo>
                  <a:cubicBezTo>
                    <a:pt x="24" y="5"/>
                    <a:pt x="25" y="4"/>
                    <a:pt x="26" y="4"/>
                  </a:cubicBezTo>
                  <a:cubicBezTo>
                    <a:pt x="38" y="4"/>
                    <a:pt x="38" y="4"/>
                    <a:pt x="38" y="4"/>
                  </a:cubicBezTo>
                  <a:cubicBezTo>
                    <a:pt x="39" y="4"/>
                    <a:pt x="40" y="5"/>
                    <a:pt x="40" y="6"/>
                  </a:cubicBezTo>
                  <a:cubicBezTo>
                    <a:pt x="40" y="26"/>
                    <a:pt x="40" y="26"/>
                    <a:pt x="40" y="26"/>
                  </a:cubicBezTo>
                  <a:cubicBezTo>
                    <a:pt x="40" y="27"/>
                    <a:pt x="39" y="28"/>
                    <a:pt x="38" y="28"/>
                  </a:cubicBezTo>
                  <a:cubicBezTo>
                    <a:pt x="26" y="28"/>
                    <a:pt x="26" y="28"/>
                    <a:pt x="26" y="28"/>
                  </a:cubicBezTo>
                  <a:cubicBezTo>
                    <a:pt x="25" y="28"/>
                    <a:pt x="24" y="27"/>
                    <a:pt x="24" y="26"/>
                  </a:cubicBezTo>
                  <a:lnTo>
                    <a:pt x="24" y="6"/>
                  </a:lnTo>
                  <a:close/>
                  <a:moveTo>
                    <a:pt x="44" y="36"/>
                  </a:moveTo>
                  <a:cubicBezTo>
                    <a:pt x="44" y="37"/>
                    <a:pt x="43" y="38"/>
                    <a:pt x="42" y="38"/>
                  </a:cubicBezTo>
                  <a:cubicBezTo>
                    <a:pt x="22" y="38"/>
                    <a:pt x="22" y="38"/>
                    <a:pt x="22" y="38"/>
                  </a:cubicBezTo>
                  <a:cubicBezTo>
                    <a:pt x="21" y="38"/>
                    <a:pt x="20" y="37"/>
                    <a:pt x="20" y="36"/>
                  </a:cubicBezTo>
                  <a:cubicBezTo>
                    <a:pt x="20" y="34"/>
                    <a:pt x="20" y="34"/>
                    <a:pt x="20" y="34"/>
                  </a:cubicBezTo>
                  <a:cubicBezTo>
                    <a:pt x="20" y="33"/>
                    <a:pt x="21" y="32"/>
                    <a:pt x="22" y="32"/>
                  </a:cubicBezTo>
                  <a:cubicBezTo>
                    <a:pt x="42" y="32"/>
                    <a:pt x="42" y="32"/>
                    <a:pt x="42" y="32"/>
                  </a:cubicBezTo>
                  <a:cubicBezTo>
                    <a:pt x="43" y="32"/>
                    <a:pt x="44" y="33"/>
                    <a:pt x="44" y="34"/>
                  </a:cubicBezTo>
                  <a:lnTo>
                    <a:pt x="44" y="36"/>
                  </a:lnTo>
                  <a:close/>
                  <a:moveTo>
                    <a:pt x="72" y="22"/>
                  </a:moveTo>
                  <a:cubicBezTo>
                    <a:pt x="72" y="23"/>
                    <a:pt x="71" y="24"/>
                    <a:pt x="70" y="24"/>
                  </a:cubicBezTo>
                  <a:cubicBezTo>
                    <a:pt x="50" y="24"/>
                    <a:pt x="50" y="24"/>
                    <a:pt x="50" y="24"/>
                  </a:cubicBezTo>
                  <a:cubicBezTo>
                    <a:pt x="49" y="24"/>
                    <a:pt x="48" y="23"/>
                    <a:pt x="48" y="22"/>
                  </a:cubicBezTo>
                  <a:cubicBezTo>
                    <a:pt x="48" y="10"/>
                    <a:pt x="48" y="10"/>
                    <a:pt x="48" y="10"/>
                  </a:cubicBezTo>
                  <a:cubicBezTo>
                    <a:pt x="48" y="9"/>
                    <a:pt x="49" y="8"/>
                    <a:pt x="50" y="8"/>
                  </a:cubicBezTo>
                  <a:cubicBezTo>
                    <a:pt x="70" y="8"/>
                    <a:pt x="70" y="8"/>
                    <a:pt x="70" y="8"/>
                  </a:cubicBezTo>
                  <a:cubicBezTo>
                    <a:pt x="71" y="8"/>
                    <a:pt x="72" y="9"/>
                    <a:pt x="72" y="10"/>
                  </a:cubicBezTo>
                  <a:lnTo>
                    <a:pt x="72" y="22"/>
                  </a:lnTo>
                  <a:close/>
                </a:path>
              </a:pathLst>
            </a:custGeom>
            <a:solidFill>
              <a:srgbClr val="A302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1" name="Google Shape;181;p6"/>
            <p:cNvSpPr/>
            <p:nvPr/>
          </p:nvSpPr>
          <p:spPr>
            <a:xfrm>
              <a:off x="6997700" y="1855788"/>
              <a:ext cx="360363" cy="142875"/>
            </a:xfrm>
            <a:custGeom>
              <a:rect b="b" l="l" r="r" t="t"/>
              <a:pathLst>
                <a:path extrusionOk="0" h="38" w="96">
                  <a:moveTo>
                    <a:pt x="2" y="38"/>
                  </a:moveTo>
                  <a:cubicBezTo>
                    <a:pt x="94" y="38"/>
                    <a:pt x="94" y="38"/>
                    <a:pt x="94" y="38"/>
                  </a:cubicBezTo>
                  <a:cubicBezTo>
                    <a:pt x="95" y="38"/>
                    <a:pt x="96" y="37"/>
                    <a:pt x="96" y="37"/>
                  </a:cubicBezTo>
                  <a:cubicBezTo>
                    <a:pt x="96" y="36"/>
                    <a:pt x="96" y="35"/>
                    <a:pt x="95" y="34"/>
                  </a:cubicBezTo>
                  <a:cubicBezTo>
                    <a:pt x="84" y="26"/>
                    <a:pt x="84" y="26"/>
                    <a:pt x="84" y="26"/>
                  </a:cubicBezTo>
                  <a:cubicBezTo>
                    <a:pt x="84" y="10"/>
                    <a:pt x="84" y="10"/>
                    <a:pt x="84" y="10"/>
                  </a:cubicBezTo>
                  <a:cubicBezTo>
                    <a:pt x="84" y="9"/>
                    <a:pt x="83" y="8"/>
                    <a:pt x="82" y="8"/>
                  </a:cubicBezTo>
                  <a:cubicBezTo>
                    <a:pt x="70" y="8"/>
                    <a:pt x="70" y="8"/>
                    <a:pt x="70" y="8"/>
                  </a:cubicBezTo>
                  <a:cubicBezTo>
                    <a:pt x="69" y="8"/>
                    <a:pt x="68" y="9"/>
                    <a:pt x="68" y="10"/>
                  </a:cubicBezTo>
                  <a:cubicBezTo>
                    <a:pt x="68" y="14"/>
                    <a:pt x="68" y="14"/>
                    <a:pt x="68" y="14"/>
                  </a:cubicBezTo>
                  <a:cubicBezTo>
                    <a:pt x="49" y="0"/>
                    <a:pt x="49" y="0"/>
                    <a:pt x="49" y="0"/>
                  </a:cubicBezTo>
                  <a:cubicBezTo>
                    <a:pt x="48" y="0"/>
                    <a:pt x="48" y="0"/>
                    <a:pt x="47" y="0"/>
                  </a:cubicBezTo>
                  <a:cubicBezTo>
                    <a:pt x="1" y="34"/>
                    <a:pt x="1" y="34"/>
                    <a:pt x="1" y="34"/>
                  </a:cubicBezTo>
                  <a:cubicBezTo>
                    <a:pt x="0" y="35"/>
                    <a:pt x="0" y="36"/>
                    <a:pt x="0" y="37"/>
                  </a:cubicBezTo>
                  <a:cubicBezTo>
                    <a:pt x="0" y="37"/>
                    <a:pt x="1" y="38"/>
                    <a:pt x="2" y="38"/>
                  </a:cubicBezTo>
                  <a:close/>
                </a:path>
              </a:pathLst>
            </a:custGeom>
            <a:solidFill>
              <a:srgbClr val="A3023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182" name="Google Shape;182;p6"/>
          <p:cNvGrpSpPr/>
          <p:nvPr/>
        </p:nvGrpSpPr>
        <p:grpSpPr>
          <a:xfrm>
            <a:off x="6962373" y="1770535"/>
            <a:ext cx="300038" cy="360363"/>
            <a:chOff x="2700338" y="4692650"/>
            <a:chExt cx="300038" cy="360363"/>
          </a:xfrm>
        </p:grpSpPr>
        <p:sp>
          <p:nvSpPr>
            <p:cNvPr id="183" name="Google Shape;183;p6"/>
            <p:cNvSpPr/>
            <p:nvPr/>
          </p:nvSpPr>
          <p:spPr>
            <a:xfrm>
              <a:off x="2700338" y="4737100"/>
              <a:ext cx="300038" cy="315913"/>
            </a:xfrm>
            <a:custGeom>
              <a:rect b="b" l="l" r="r" t="t"/>
              <a:pathLst>
                <a:path extrusionOk="0" h="84" w="80">
                  <a:moveTo>
                    <a:pt x="56" y="12"/>
                  </a:moveTo>
                  <a:cubicBezTo>
                    <a:pt x="48" y="12"/>
                    <a:pt x="46" y="13"/>
                    <a:pt x="42" y="15"/>
                  </a:cubicBezTo>
                  <a:cubicBezTo>
                    <a:pt x="42" y="10"/>
                    <a:pt x="42" y="10"/>
                    <a:pt x="42" y="10"/>
                  </a:cubicBezTo>
                  <a:cubicBezTo>
                    <a:pt x="42" y="5"/>
                    <a:pt x="38" y="0"/>
                    <a:pt x="32" y="0"/>
                  </a:cubicBezTo>
                  <a:cubicBezTo>
                    <a:pt x="24" y="0"/>
                    <a:pt x="24" y="0"/>
                    <a:pt x="24" y="0"/>
                  </a:cubicBezTo>
                  <a:cubicBezTo>
                    <a:pt x="23" y="0"/>
                    <a:pt x="22" y="1"/>
                    <a:pt x="22" y="2"/>
                  </a:cubicBezTo>
                  <a:cubicBezTo>
                    <a:pt x="22" y="3"/>
                    <a:pt x="23" y="4"/>
                    <a:pt x="24" y="4"/>
                  </a:cubicBezTo>
                  <a:cubicBezTo>
                    <a:pt x="32" y="4"/>
                    <a:pt x="32" y="4"/>
                    <a:pt x="32" y="4"/>
                  </a:cubicBezTo>
                  <a:cubicBezTo>
                    <a:pt x="35" y="4"/>
                    <a:pt x="38" y="7"/>
                    <a:pt x="38" y="10"/>
                  </a:cubicBezTo>
                  <a:cubicBezTo>
                    <a:pt x="38" y="15"/>
                    <a:pt x="38" y="15"/>
                    <a:pt x="38" y="15"/>
                  </a:cubicBezTo>
                  <a:cubicBezTo>
                    <a:pt x="34" y="13"/>
                    <a:pt x="32" y="12"/>
                    <a:pt x="24" y="12"/>
                  </a:cubicBezTo>
                  <a:cubicBezTo>
                    <a:pt x="11" y="12"/>
                    <a:pt x="0" y="25"/>
                    <a:pt x="0" y="42"/>
                  </a:cubicBezTo>
                  <a:cubicBezTo>
                    <a:pt x="0" y="58"/>
                    <a:pt x="12" y="84"/>
                    <a:pt x="26" y="84"/>
                  </a:cubicBezTo>
                  <a:cubicBezTo>
                    <a:pt x="33" y="84"/>
                    <a:pt x="35" y="83"/>
                    <a:pt x="37" y="81"/>
                  </a:cubicBezTo>
                  <a:cubicBezTo>
                    <a:pt x="38" y="80"/>
                    <a:pt x="38" y="80"/>
                    <a:pt x="40" y="80"/>
                  </a:cubicBezTo>
                  <a:cubicBezTo>
                    <a:pt x="42" y="80"/>
                    <a:pt x="42" y="80"/>
                    <a:pt x="43" y="81"/>
                  </a:cubicBezTo>
                  <a:cubicBezTo>
                    <a:pt x="45" y="83"/>
                    <a:pt x="47" y="84"/>
                    <a:pt x="54" y="84"/>
                  </a:cubicBezTo>
                  <a:cubicBezTo>
                    <a:pt x="68" y="84"/>
                    <a:pt x="80" y="58"/>
                    <a:pt x="80" y="42"/>
                  </a:cubicBezTo>
                  <a:cubicBezTo>
                    <a:pt x="80" y="25"/>
                    <a:pt x="69" y="12"/>
                    <a:pt x="56" y="12"/>
                  </a:cubicBezTo>
                  <a:close/>
                </a:path>
              </a:pathLst>
            </a:custGeom>
            <a:solidFill>
              <a:srgbClr val="AFBD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4" name="Google Shape;184;p6"/>
            <p:cNvSpPr/>
            <p:nvPr/>
          </p:nvSpPr>
          <p:spPr>
            <a:xfrm>
              <a:off x="2873376" y="4692650"/>
              <a:ext cx="82550" cy="82550"/>
            </a:xfrm>
            <a:custGeom>
              <a:rect b="b" l="l" r="r" t="t"/>
              <a:pathLst>
                <a:path extrusionOk="0" h="22" w="22">
                  <a:moveTo>
                    <a:pt x="2" y="22"/>
                  </a:moveTo>
                  <a:cubicBezTo>
                    <a:pt x="13" y="22"/>
                    <a:pt x="22" y="13"/>
                    <a:pt x="22" y="2"/>
                  </a:cubicBezTo>
                  <a:cubicBezTo>
                    <a:pt x="22" y="1"/>
                    <a:pt x="21" y="0"/>
                    <a:pt x="20" y="0"/>
                  </a:cubicBezTo>
                  <a:cubicBezTo>
                    <a:pt x="9" y="0"/>
                    <a:pt x="0" y="9"/>
                    <a:pt x="0" y="20"/>
                  </a:cubicBezTo>
                  <a:cubicBezTo>
                    <a:pt x="0" y="21"/>
                    <a:pt x="1" y="22"/>
                    <a:pt x="2" y="22"/>
                  </a:cubicBezTo>
                  <a:close/>
                </a:path>
              </a:pathLst>
            </a:custGeom>
            <a:solidFill>
              <a:srgbClr val="AFBD2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185" name="Google Shape;185;p6"/>
          <p:cNvSpPr/>
          <p:nvPr/>
        </p:nvSpPr>
        <p:spPr>
          <a:xfrm>
            <a:off x="1839148" y="1838004"/>
            <a:ext cx="360363" cy="225425"/>
          </a:xfrm>
          <a:custGeom>
            <a:rect b="b" l="l" r="r" t="t"/>
            <a:pathLst>
              <a:path extrusionOk="0" h="60" w="96">
                <a:moveTo>
                  <a:pt x="93" y="47"/>
                </a:moveTo>
                <a:cubicBezTo>
                  <a:pt x="92" y="46"/>
                  <a:pt x="54" y="27"/>
                  <a:pt x="54" y="26"/>
                </a:cubicBezTo>
                <a:cubicBezTo>
                  <a:pt x="59" y="24"/>
                  <a:pt x="62" y="18"/>
                  <a:pt x="62" y="14"/>
                </a:cubicBezTo>
                <a:cubicBezTo>
                  <a:pt x="62" y="6"/>
                  <a:pt x="56" y="0"/>
                  <a:pt x="48" y="0"/>
                </a:cubicBezTo>
                <a:cubicBezTo>
                  <a:pt x="41" y="0"/>
                  <a:pt x="34" y="6"/>
                  <a:pt x="34" y="14"/>
                </a:cubicBezTo>
                <a:cubicBezTo>
                  <a:pt x="34" y="16"/>
                  <a:pt x="36" y="18"/>
                  <a:pt x="38" y="18"/>
                </a:cubicBezTo>
                <a:cubicBezTo>
                  <a:pt x="40" y="18"/>
                  <a:pt x="42" y="16"/>
                  <a:pt x="42" y="14"/>
                </a:cubicBezTo>
                <a:cubicBezTo>
                  <a:pt x="42" y="11"/>
                  <a:pt x="45" y="8"/>
                  <a:pt x="48" y="8"/>
                </a:cubicBezTo>
                <a:cubicBezTo>
                  <a:pt x="52" y="8"/>
                  <a:pt x="54" y="11"/>
                  <a:pt x="54" y="14"/>
                </a:cubicBezTo>
                <a:cubicBezTo>
                  <a:pt x="54" y="15"/>
                  <a:pt x="52" y="19"/>
                  <a:pt x="49" y="20"/>
                </a:cubicBezTo>
                <a:cubicBezTo>
                  <a:pt x="47" y="21"/>
                  <a:pt x="45" y="23"/>
                  <a:pt x="45" y="25"/>
                </a:cubicBezTo>
                <a:cubicBezTo>
                  <a:pt x="4" y="46"/>
                  <a:pt x="4" y="46"/>
                  <a:pt x="4" y="46"/>
                </a:cubicBezTo>
                <a:cubicBezTo>
                  <a:pt x="2" y="48"/>
                  <a:pt x="0" y="51"/>
                  <a:pt x="1" y="55"/>
                </a:cubicBezTo>
                <a:cubicBezTo>
                  <a:pt x="2" y="58"/>
                  <a:pt x="5" y="60"/>
                  <a:pt x="8" y="60"/>
                </a:cubicBezTo>
                <a:cubicBezTo>
                  <a:pt x="88" y="60"/>
                  <a:pt x="88" y="60"/>
                  <a:pt x="88" y="60"/>
                </a:cubicBezTo>
                <a:cubicBezTo>
                  <a:pt x="91" y="60"/>
                  <a:pt x="94" y="58"/>
                  <a:pt x="95" y="55"/>
                </a:cubicBezTo>
                <a:cubicBezTo>
                  <a:pt x="96" y="52"/>
                  <a:pt x="95" y="49"/>
                  <a:pt x="93" y="47"/>
                </a:cubicBezTo>
                <a:close/>
                <a:moveTo>
                  <a:pt x="11" y="52"/>
                </a:moveTo>
                <a:cubicBezTo>
                  <a:pt x="48" y="33"/>
                  <a:pt x="48" y="33"/>
                  <a:pt x="48" y="33"/>
                </a:cubicBezTo>
                <a:cubicBezTo>
                  <a:pt x="85" y="52"/>
                  <a:pt x="85" y="52"/>
                  <a:pt x="85" y="52"/>
                </a:cubicBezTo>
                <a:lnTo>
                  <a:pt x="11" y="52"/>
                </a:lnTo>
                <a:close/>
              </a:path>
            </a:pathLst>
          </a:custGeom>
          <a:solidFill>
            <a:srgbClr val="009DC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accent2"/>
              </a:solidFill>
              <a:latin typeface="Quattrocento Sans"/>
              <a:ea typeface="Quattrocento Sans"/>
              <a:cs typeface="Quattrocento Sans"/>
              <a:sym typeface="Quattrocento Sans"/>
            </a:endParaRPr>
          </a:p>
        </p:txBody>
      </p:sp>
      <p:sp>
        <p:nvSpPr>
          <p:cNvPr id="186" name="Google Shape;186;p6"/>
          <p:cNvSpPr/>
          <p:nvPr/>
        </p:nvSpPr>
        <p:spPr>
          <a:xfrm>
            <a:off x="3180542" y="2241653"/>
            <a:ext cx="2712258" cy="2710940"/>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7" name="Google Shape;187;p6"/>
          <p:cNvSpPr/>
          <p:nvPr/>
        </p:nvSpPr>
        <p:spPr>
          <a:xfrm>
            <a:off x="3612342" y="2673915"/>
            <a:ext cx="1848658" cy="1846416"/>
          </a:xfrm>
          <a:prstGeom prst="ellipse">
            <a:avLst/>
          </a:prstGeom>
          <a:gradFill>
            <a:gsLst>
              <a:gs pos="0">
                <a:srgbClr val="FFFFFF">
                  <a:alpha val="18823"/>
                </a:srgbClr>
              </a:gs>
              <a:gs pos="100000">
                <a:srgbClr val="FFFFFF">
                  <a:alpha val="0"/>
                </a:srgbClr>
              </a:gs>
            </a:gsLst>
            <a:lin ang="16200000" scaled="0"/>
          </a:gra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188" name="Google Shape;188;p6"/>
          <p:cNvSpPr/>
          <p:nvPr/>
        </p:nvSpPr>
        <p:spPr>
          <a:xfrm>
            <a:off x="4064500" y="3127720"/>
            <a:ext cx="934690" cy="938807"/>
          </a:xfrm>
          <a:custGeom>
            <a:rect b="b" l="l" r="r" t="t"/>
            <a:pathLst>
              <a:path extrusionOk="0" h="96" w="96">
                <a:moveTo>
                  <a:pt x="48" y="0"/>
                </a:moveTo>
                <a:cubicBezTo>
                  <a:pt x="22" y="0"/>
                  <a:pt x="0" y="22"/>
                  <a:pt x="0" y="48"/>
                </a:cubicBezTo>
                <a:cubicBezTo>
                  <a:pt x="0" y="61"/>
                  <a:pt x="5" y="73"/>
                  <a:pt x="14" y="82"/>
                </a:cubicBezTo>
                <a:cubicBezTo>
                  <a:pt x="14" y="82"/>
                  <a:pt x="14" y="82"/>
                  <a:pt x="14" y="82"/>
                </a:cubicBezTo>
                <a:cubicBezTo>
                  <a:pt x="23" y="91"/>
                  <a:pt x="35" y="96"/>
                  <a:pt x="48" y="96"/>
                </a:cubicBezTo>
                <a:cubicBezTo>
                  <a:pt x="61" y="96"/>
                  <a:pt x="73" y="91"/>
                  <a:pt x="82" y="82"/>
                </a:cubicBezTo>
                <a:cubicBezTo>
                  <a:pt x="91" y="73"/>
                  <a:pt x="96" y="61"/>
                  <a:pt x="96" y="48"/>
                </a:cubicBezTo>
                <a:cubicBezTo>
                  <a:pt x="96" y="22"/>
                  <a:pt x="74" y="0"/>
                  <a:pt x="48" y="0"/>
                </a:cubicBezTo>
                <a:close/>
                <a:moveTo>
                  <a:pt x="80" y="78"/>
                </a:moveTo>
                <a:cubicBezTo>
                  <a:pt x="76" y="75"/>
                  <a:pt x="70" y="73"/>
                  <a:pt x="63" y="70"/>
                </a:cubicBezTo>
                <a:cubicBezTo>
                  <a:pt x="61" y="70"/>
                  <a:pt x="60" y="69"/>
                  <a:pt x="58" y="69"/>
                </a:cubicBezTo>
                <a:cubicBezTo>
                  <a:pt x="58" y="61"/>
                  <a:pt x="58" y="61"/>
                  <a:pt x="58" y="61"/>
                </a:cubicBezTo>
                <a:cubicBezTo>
                  <a:pt x="60" y="60"/>
                  <a:pt x="64" y="57"/>
                  <a:pt x="64" y="49"/>
                </a:cubicBezTo>
                <a:cubicBezTo>
                  <a:pt x="66" y="49"/>
                  <a:pt x="66" y="47"/>
                  <a:pt x="66" y="44"/>
                </a:cubicBezTo>
                <a:cubicBezTo>
                  <a:pt x="66" y="42"/>
                  <a:pt x="66" y="40"/>
                  <a:pt x="64" y="39"/>
                </a:cubicBezTo>
                <a:cubicBezTo>
                  <a:pt x="65" y="36"/>
                  <a:pt x="67" y="30"/>
                  <a:pt x="66" y="26"/>
                </a:cubicBezTo>
                <a:cubicBezTo>
                  <a:pt x="65" y="20"/>
                  <a:pt x="57" y="18"/>
                  <a:pt x="51" y="18"/>
                </a:cubicBezTo>
                <a:cubicBezTo>
                  <a:pt x="46" y="18"/>
                  <a:pt x="39" y="20"/>
                  <a:pt x="37" y="24"/>
                </a:cubicBezTo>
                <a:cubicBezTo>
                  <a:pt x="34" y="24"/>
                  <a:pt x="32" y="25"/>
                  <a:pt x="32" y="26"/>
                </a:cubicBezTo>
                <a:cubicBezTo>
                  <a:pt x="29" y="29"/>
                  <a:pt x="31" y="35"/>
                  <a:pt x="32" y="39"/>
                </a:cubicBezTo>
                <a:cubicBezTo>
                  <a:pt x="30" y="40"/>
                  <a:pt x="30" y="42"/>
                  <a:pt x="30" y="44"/>
                </a:cubicBezTo>
                <a:cubicBezTo>
                  <a:pt x="30" y="47"/>
                  <a:pt x="30" y="49"/>
                  <a:pt x="32" y="49"/>
                </a:cubicBezTo>
                <a:cubicBezTo>
                  <a:pt x="32" y="57"/>
                  <a:pt x="36" y="60"/>
                  <a:pt x="38" y="61"/>
                </a:cubicBezTo>
                <a:cubicBezTo>
                  <a:pt x="38" y="69"/>
                  <a:pt x="38" y="69"/>
                  <a:pt x="38" y="69"/>
                </a:cubicBezTo>
                <a:cubicBezTo>
                  <a:pt x="36" y="69"/>
                  <a:pt x="35" y="70"/>
                  <a:pt x="33" y="70"/>
                </a:cubicBezTo>
                <a:cubicBezTo>
                  <a:pt x="27" y="73"/>
                  <a:pt x="20" y="75"/>
                  <a:pt x="16" y="78"/>
                </a:cubicBezTo>
                <a:cubicBezTo>
                  <a:pt x="8" y="70"/>
                  <a:pt x="4" y="59"/>
                  <a:pt x="4" y="48"/>
                </a:cubicBezTo>
                <a:cubicBezTo>
                  <a:pt x="4" y="24"/>
                  <a:pt x="24" y="4"/>
                  <a:pt x="48" y="4"/>
                </a:cubicBezTo>
                <a:cubicBezTo>
                  <a:pt x="72" y="4"/>
                  <a:pt x="92" y="24"/>
                  <a:pt x="92" y="48"/>
                </a:cubicBezTo>
                <a:cubicBezTo>
                  <a:pt x="92" y="59"/>
                  <a:pt x="88" y="70"/>
                  <a:pt x="80" y="78"/>
                </a:cubicBezTo>
                <a:close/>
              </a:path>
            </a:pathLst>
          </a:custGeom>
          <a:solidFill>
            <a:srgbClr val="57B49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189" name="Google Shape;189;p6"/>
          <p:cNvSpPr/>
          <p:nvPr/>
        </p:nvSpPr>
        <p:spPr>
          <a:xfrm>
            <a:off x="4080873" y="2607245"/>
            <a:ext cx="901944" cy="36521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Quattrocento Sans"/>
                <a:ea typeface="Quattrocento Sans"/>
                <a:cs typeface="Quattrocento Sans"/>
                <a:sym typeface="Quattrocento Sans"/>
              </a:rPr>
              <a:t>FAMILY</a:t>
            </a:r>
            <a:endParaRPr/>
          </a:p>
        </p:txBody>
      </p:sp>
      <p:grpSp>
        <p:nvGrpSpPr>
          <p:cNvPr id="190" name="Google Shape;190;p6"/>
          <p:cNvGrpSpPr/>
          <p:nvPr/>
        </p:nvGrpSpPr>
        <p:grpSpPr>
          <a:xfrm>
            <a:off x="3332632" y="3861789"/>
            <a:ext cx="2408079" cy="365210"/>
            <a:chOff x="3331490" y="3942904"/>
            <a:chExt cx="2408079" cy="365210"/>
          </a:xfrm>
        </p:grpSpPr>
        <p:sp>
          <p:nvSpPr>
            <p:cNvPr id="191" name="Google Shape;191;p6"/>
            <p:cNvSpPr/>
            <p:nvPr/>
          </p:nvSpPr>
          <p:spPr>
            <a:xfrm>
              <a:off x="3331490" y="3942904"/>
              <a:ext cx="901944" cy="36521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Quattrocento Sans"/>
                  <a:ea typeface="Quattrocento Sans"/>
                  <a:cs typeface="Quattrocento Sans"/>
                  <a:sym typeface="Quattrocento Sans"/>
                </a:rPr>
                <a:t>SCHOOL</a:t>
              </a:r>
              <a:endParaRPr/>
            </a:p>
          </p:txBody>
        </p:sp>
        <p:sp>
          <p:nvSpPr>
            <p:cNvPr id="192" name="Google Shape;192;p6"/>
            <p:cNvSpPr/>
            <p:nvPr/>
          </p:nvSpPr>
          <p:spPr>
            <a:xfrm>
              <a:off x="4837625" y="3942904"/>
              <a:ext cx="901944" cy="36521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Quattrocento Sans"/>
                  <a:ea typeface="Quattrocento Sans"/>
                  <a:cs typeface="Quattrocento Sans"/>
                  <a:sym typeface="Quattrocento Sans"/>
                </a:rPr>
                <a:t>HUMAN SERVICES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7"/>
          <p:cNvPicPr preferRelativeResize="0"/>
          <p:nvPr/>
        </p:nvPicPr>
        <p:blipFill rotWithShape="1">
          <a:blip r:embed="rId3">
            <a:alphaModFix/>
          </a:blip>
          <a:srcRect b="26475" l="6431" r="6431" t="5015"/>
          <a:stretch/>
        </p:blipFill>
        <p:spPr>
          <a:xfrm>
            <a:off x="4669467" y="3717236"/>
            <a:ext cx="4088770" cy="2143125"/>
          </a:xfrm>
          <a:custGeom>
            <a:rect b="b" l="l" r="r" t="t"/>
            <a:pathLst>
              <a:path extrusionOk="0" h="2143125" w="4088770">
                <a:moveTo>
                  <a:pt x="0" y="0"/>
                </a:moveTo>
                <a:lnTo>
                  <a:pt x="4088770" y="0"/>
                </a:lnTo>
                <a:lnTo>
                  <a:pt x="4088770" y="2143125"/>
                </a:lnTo>
                <a:lnTo>
                  <a:pt x="0" y="2143125"/>
                </a:lnTo>
                <a:close/>
              </a:path>
            </a:pathLst>
          </a:custGeom>
          <a:noFill/>
          <a:ln>
            <a:noFill/>
          </a:ln>
        </p:spPr>
      </p:pic>
      <p:pic>
        <p:nvPicPr>
          <p:cNvPr id="198" name="Google Shape;198;p7"/>
          <p:cNvPicPr preferRelativeResize="0"/>
          <p:nvPr/>
        </p:nvPicPr>
        <p:blipFill rotWithShape="1">
          <a:blip r:embed="rId4">
            <a:alphaModFix/>
          </a:blip>
          <a:srcRect b="16825" l="8189" r="8516" t="16825"/>
          <a:stretch/>
        </p:blipFill>
        <p:spPr>
          <a:xfrm>
            <a:off x="385762" y="3717235"/>
            <a:ext cx="4088770" cy="2143125"/>
          </a:xfrm>
          <a:custGeom>
            <a:rect b="b" l="l" r="r" t="t"/>
            <a:pathLst>
              <a:path extrusionOk="0" h="2143125" w="4088770">
                <a:moveTo>
                  <a:pt x="0" y="0"/>
                </a:moveTo>
                <a:lnTo>
                  <a:pt x="4088770" y="0"/>
                </a:lnTo>
                <a:lnTo>
                  <a:pt x="4088770" y="2143125"/>
                </a:lnTo>
                <a:lnTo>
                  <a:pt x="0" y="2143125"/>
                </a:lnTo>
                <a:close/>
              </a:path>
            </a:pathLst>
          </a:custGeom>
          <a:noFill/>
          <a:ln>
            <a:noFill/>
          </a:ln>
        </p:spPr>
      </p:pic>
      <p:pic>
        <p:nvPicPr>
          <p:cNvPr id="199" name="Google Shape;199;p7"/>
          <p:cNvPicPr preferRelativeResize="0"/>
          <p:nvPr/>
        </p:nvPicPr>
        <p:blipFill rotWithShape="1">
          <a:blip r:embed="rId5">
            <a:alphaModFix/>
          </a:blip>
          <a:srcRect b="30250" l="18512" r="9474" t="12919"/>
          <a:stretch/>
        </p:blipFill>
        <p:spPr>
          <a:xfrm>
            <a:off x="4669467" y="1402660"/>
            <a:ext cx="4088770" cy="2143125"/>
          </a:xfrm>
          <a:custGeom>
            <a:rect b="b" l="l" r="r" t="t"/>
            <a:pathLst>
              <a:path extrusionOk="0" h="2143125" w="4088770">
                <a:moveTo>
                  <a:pt x="0" y="0"/>
                </a:moveTo>
                <a:lnTo>
                  <a:pt x="4088770" y="0"/>
                </a:lnTo>
                <a:lnTo>
                  <a:pt x="4088770" y="2143125"/>
                </a:lnTo>
                <a:lnTo>
                  <a:pt x="0" y="2143125"/>
                </a:lnTo>
                <a:close/>
              </a:path>
            </a:pathLst>
          </a:custGeom>
          <a:noFill/>
          <a:ln>
            <a:noFill/>
          </a:ln>
        </p:spPr>
      </p:pic>
      <p:pic>
        <p:nvPicPr>
          <p:cNvPr id="200" name="Google Shape;200;p7"/>
          <p:cNvPicPr preferRelativeResize="0"/>
          <p:nvPr/>
        </p:nvPicPr>
        <p:blipFill rotWithShape="1">
          <a:blip r:embed="rId6">
            <a:alphaModFix/>
          </a:blip>
          <a:srcRect b="47682" l="3728" r="42167" t="9773"/>
          <a:stretch/>
        </p:blipFill>
        <p:spPr>
          <a:xfrm>
            <a:off x="385762" y="1402661"/>
            <a:ext cx="4088770" cy="2143125"/>
          </a:xfrm>
          <a:custGeom>
            <a:rect b="b" l="l" r="r" t="t"/>
            <a:pathLst>
              <a:path extrusionOk="0" h="2143125" w="4088770">
                <a:moveTo>
                  <a:pt x="0" y="0"/>
                </a:moveTo>
                <a:lnTo>
                  <a:pt x="4088770" y="0"/>
                </a:lnTo>
                <a:lnTo>
                  <a:pt x="4088770" y="2143125"/>
                </a:lnTo>
                <a:lnTo>
                  <a:pt x="0" y="2143125"/>
                </a:lnTo>
                <a:close/>
              </a:path>
            </a:pathLst>
          </a:custGeom>
          <a:noFill/>
          <a:ln>
            <a:noFill/>
          </a:ln>
        </p:spPr>
      </p:pic>
      <p:sp>
        <p:nvSpPr>
          <p:cNvPr id="201" name="Google Shape;201;p7"/>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Why Us?</a:t>
            </a:r>
            <a:endParaRPr/>
          </a:p>
        </p:txBody>
      </p:sp>
      <p:sp>
        <p:nvSpPr>
          <p:cNvPr id="202" name="Google Shape;202;p7"/>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03" name="Google Shape;203;p7"/>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sp>
        <p:nvSpPr>
          <p:cNvPr id="204" name="Google Shape;204;p7"/>
          <p:cNvSpPr/>
          <p:nvPr/>
        </p:nvSpPr>
        <p:spPr>
          <a:xfrm>
            <a:off x="385762" y="1402660"/>
            <a:ext cx="4088770" cy="2143125"/>
          </a:xfrm>
          <a:prstGeom prst="rect">
            <a:avLst/>
          </a:prstGeom>
          <a:gradFill>
            <a:gsLst>
              <a:gs pos="0">
                <a:srgbClr val="262626">
                  <a:alpha val="46666"/>
                </a:srgbClr>
              </a:gs>
              <a:gs pos="100000">
                <a:srgbClr val="5E9732">
                  <a:alpha val="50980"/>
                </a:srgbClr>
              </a:gs>
            </a:gsLst>
            <a:lin ang="13500000" scaled="0"/>
          </a:gradFill>
          <a:ln>
            <a:noFill/>
          </a:ln>
        </p:spPr>
        <p:txBody>
          <a:bodyPr anchorCtr="0" anchor="t" bIns="45700" lIns="365750" spcFirstLastPara="1" rIns="365750" wrap="square" tIns="1005825">
            <a:noAutofit/>
          </a:bodyPr>
          <a:lstStyle/>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100-year history </a:t>
            </a:r>
            <a:endParaRPr/>
          </a:p>
        </p:txBody>
      </p:sp>
      <p:sp>
        <p:nvSpPr>
          <p:cNvPr id="205" name="Google Shape;205;p7"/>
          <p:cNvSpPr/>
          <p:nvPr/>
        </p:nvSpPr>
        <p:spPr>
          <a:xfrm>
            <a:off x="4669467" y="1402660"/>
            <a:ext cx="4088770" cy="2143125"/>
          </a:xfrm>
          <a:prstGeom prst="rect">
            <a:avLst/>
          </a:prstGeom>
          <a:gradFill>
            <a:gsLst>
              <a:gs pos="0">
                <a:srgbClr val="262626">
                  <a:alpha val="46666"/>
                </a:srgbClr>
              </a:gs>
              <a:gs pos="100000">
                <a:srgbClr val="5E9732">
                  <a:alpha val="50980"/>
                </a:srgbClr>
              </a:gs>
            </a:gsLst>
            <a:lin ang="13500000" scaled="0"/>
          </a:gradFill>
          <a:ln>
            <a:noFill/>
          </a:ln>
        </p:spPr>
        <p:txBody>
          <a:bodyPr anchorCtr="0" anchor="t" bIns="45700" lIns="365750" spcFirstLastPara="1" rIns="365750" wrap="square" tIns="1005825">
            <a:noAutofit/>
          </a:bodyPr>
          <a:lstStyle/>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Known and trusted by established Bellevue leadership and school district</a:t>
            </a:r>
            <a:endParaRPr/>
          </a:p>
        </p:txBody>
      </p:sp>
      <p:sp>
        <p:nvSpPr>
          <p:cNvPr id="206" name="Google Shape;206;p7"/>
          <p:cNvSpPr/>
          <p:nvPr/>
        </p:nvSpPr>
        <p:spPr>
          <a:xfrm>
            <a:off x="385762" y="3717235"/>
            <a:ext cx="4088770" cy="2143125"/>
          </a:xfrm>
          <a:prstGeom prst="rect">
            <a:avLst/>
          </a:prstGeom>
          <a:gradFill>
            <a:gsLst>
              <a:gs pos="0">
                <a:srgbClr val="262626">
                  <a:alpha val="46666"/>
                </a:srgbClr>
              </a:gs>
              <a:gs pos="100000">
                <a:srgbClr val="5E9732">
                  <a:alpha val="50980"/>
                </a:srgbClr>
              </a:gs>
            </a:gsLst>
            <a:lin ang="13500000" scaled="0"/>
          </a:gradFill>
          <a:ln>
            <a:noFill/>
          </a:ln>
        </p:spPr>
        <p:txBody>
          <a:bodyPr anchorCtr="0" anchor="t" bIns="45700" lIns="365750" spcFirstLastPara="1" rIns="365750" wrap="square" tIns="1005825">
            <a:noAutofit/>
          </a:bodyPr>
          <a:lstStyle/>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Strong, diverse, deeply</a:t>
            </a:r>
            <a:br>
              <a:rPr lang="en-US" sz="1800">
                <a:solidFill>
                  <a:schemeClr val="lt1"/>
                </a:solidFill>
                <a:latin typeface="Quattrocento Sans"/>
                <a:ea typeface="Quattrocento Sans"/>
                <a:cs typeface="Quattrocento Sans"/>
                <a:sym typeface="Quattrocento Sans"/>
              </a:rPr>
            </a:br>
            <a:r>
              <a:rPr lang="en-US" sz="1800">
                <a:solidFill>
                  <a:schemeClr val="lt1"/>
                </a:solidFill>
                <a:latin typeface="Quattrocento Sans"/>
                <a:ea typeface="Quattrocento Sans"/>
                <a:cs typeface="Quattrocento Sans"/>
                <a:sym typeface="Quattrocento Sans"/>
              </a:rPr>
              <a:t>connected board</a:t>
            </a:r>
            <a:endParaRPr/>
          </a:p>
        </p:txBody>
      </p:sp>
      <p:sp>
        <p:nvSpPr>
          <p:cNvPr id="207" name="Google Shape;207;p7"/>
          <p:cNvSpPr/>
          <p:nvPr/>
        </p:nvSpPr>
        <p:spPr>
          <a:xfrm>
            <a:off x="4669467" y="3717235"/>
            <a:ext cx="4088770" cy="2143125"/>
          </a:xfrm>
          <a:prstGeom prst="rect">
            <a:avLst/>
          </a:prstGeom>
          <a:gradFill>
            <a:gsLst>
              <a:gs pos="0">
                <a:srgbClr val="262626">
                  <a:alpha val="46666"/>
                </a:srgbClr>
              </a:gs>
              <a:gs pos="100000">
                <a:srgbClr val="5E9732">
                  <a:alpha val="50980"/>
                </a:srgbClr>
              </a:gs>
            </a:gsLst>
            <a:lin ang="13500000" scaled="0"/>
          </a:gradFill>
          <a:ln>
            <a:noFill/>
          </a:ln>
        </p:spPr>
        <p:txBody>
          <a:bodyPr anchorCtr="0" anchor="t" bIns="45700" lIns="365750" spcFirstLastPara="1" rIns="365750" wrap="square" tIns="1005825">
            <a:noAutofit/>
          </a:bodyPr>
          <a:lstStyle/>
          <a:p>
            <a:pPr indent="0" lvl="0" marL="0" marR="0" rtl="0" algn="l">
              <a:spcBef>
                <a:spcPts val="0"/>
              </a:spcBef>
              <a:spcAft>
                <a:spcPts val="0"/>
              </a:spcAft>
              <a:buNone/>
            </a:pPr>
            <a:r>
              <a:rPr lang="en-US" sz="1800">
                <a:solidFill>
                  <a:schemeClr val="lt1"/>
                </a:solidFill>
                <a:latin typeface="Quattrocento Sans"/>
                <a:ea typeface="Quattrocento Sans"/>
                <a:cs typeface="Quattrocento Sans"/>
                <a:sym typeface="Quattrocento Sans"/>
              </a:rPr>
              <a:t>Direct, comprehensive services</a:t>
            </a:r>
            <a:br>
              <a:rPr lang="en-US" sz="1800">
                <a:solidFill>
                  <a:schemeClr val="lt1"/>
                </a:solidFill>
                <a:latin typeface="Quattrocento Sans"/>
                <a:ea typeface="Quattrocento Sans"/>
                <a:cs typeface="Quattrocento Sans"/>
                <a:sym typeface="Quattrocento Sans"/>
              </a:rPr>
            </a:br>
            <a:r>
              <a:rPr lang="en-US" sz="1800">
                <a:solidFill>
                  <a:schemeClr val="lt1"/>
                </a:solidFill>
                <a:latin typeface="Quattrocento Sans"/>
                <a:ea typeface="Quattrocento Sans"/>
                <a:cs typeface="Quattrocento Sans"/>
                <a:sym typeface="Quattrocento Sans"/>
              </a:rPr>
              <a:t>for children in Bellevue</a:t>
            </a:r>
            <a:endParaRPr/>
          </a:p>
        </p:txBody>
      </p:sp>
      <p:sp>
        <p:nvSpPr>
          <p:cNvPr id="208" name="Google Shape;208;p7"/>
          <p:cNvSpPr/>
          <p:nvPr/>
        </p:nvSpPr>
        <p:spPr>
          <a:xfrm>
            <a:off x="767950" y="2169558"/>
            <a:ext cx="535788" cy="9787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09" name="Google Shape;209;p7"/>
          <p:cNvSpPr/>
          <p:nvPr/>
        </p:nvSpPr>
        <p:spPr>
          <a:xfrm>
            <a:off x="5035150" y="2169558"/>
            <a:ext cx="535788" cy="9787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10" name="Google Shape;210;p7"/>
          <p:cNvSpPr/>
          <p:nvPr/>
        </p:nvSpPr>
        <p:spPr>
          <a:xfrm>
            <a:off x="767950" y="4484133"/>
            <a:ext cx="535788" cy="9787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11" name="Google Shape;211;p7"/>
          <p:cNvSpPr/>
          <p:nvPr/>
        </p:nvSpPr>
        <p:spPr>
          <a:xfrm>
            <a:off x="5035150" y="4484133"/>
            <a:ext cx="535788" cy="97873"/>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8"/>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Our Team</a:t>
            </a:r>
            <a:endParaRPr/>
          </a:p>
        </p:txBody>
      </p:sp>
      <p:sp>
        <p:nvSpPr>
          <p:cNvPr id="217" name="Google Shape;217;p8"/>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218" name="Google Shape;218;p8"/>
          <p:cNvSpPr txBox="1"/>
          <p:nvPr>
            <p:ph idx="11" type="ftr"/>
          </p:nvPr>
        </p:nvSpPr>
        <p:spPr>
          <a:xfrm>
            <a:off x="561976" y="6347520"/>
            <a:ext cx="3086100"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t/>
            </a:r>
            <a:endParaRPr/>
          </a:p>
        </p:txBody>
      </p:sp>
      <p:sp>
        <p:nvSpPr>
          <p:cNvPr id="219" name="Google Shape;219;p8"/>
          <p:cNvSpPr/>
          <p:nvPr/>
        </p:nvSpPr>
        <p:spPr>
          <a:xfrm>
            <a:off x="1041599" y="3130153"/>
            <a:ext cx="1549591"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Board of Directors</a:t>
            </a:r>
            <a:endParaRPr/>
          </a:p>
        </p:txBody>
      </p:sp>
      <p:sp>
        <p:nvSpPr>
          <p:cNvPr id="220" name="Google Shape;220;p8"/>
          <p:cNvSpPr/>
          <p:nvPr/>
        </p:nvSpPr>
        <p:spPr>
          <a:xfrm>
            <a:off x="807475" y="3772982"/>
            <a:ext cx="3464090"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Joseph Brazen, </a:t>
            </a:r>
            <a:r>
              <a:rPr lang="en-US" sz="1100">
                <a:solidFill>
                  <a:schemeClr val="dk1"/>
                </a:solidFill>
                <a:latin typeface="Quattrocento Sans"/>
                <a:ea typeface="Quattrocento Sans"/>
                <a:cs typeface="Quattrocento Sans"/>
                <a:sym typeface="Quattrocento Sans"/>
              </a:rPr>
              <a:t>Brazen Group Properties &amp; Restauranteur</a:t>
            </a:r>
            <a:endParaRPr/>
          </a:p>
        </p:txBody>
      </p:sp>
      <p:sp>
        <p:nvSpPr>
          <p:cNvPr id="221" name="Google Shape;221;p8"/>
          <p:cNvSpPr/>
          <p:nvPr/>
        </p:nvSpPr>
        <p:spPr>
          <a:xfrm>
            <a:off x="807475" y="3992044"/>
            <a:ext cx="2423740"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Julie Cheng Bui</a:t>
            </a:r>
            <a:r>
              <a:rPr lang="en-US" sz="1100">
                <a:solidFill>
                  <a:schemeClr val="dk1"/>
                </a:solidFill>
                <a:latin typeface="Quattrocento Sans"/>
                <a:ea typeface="Quattrocento Sans"/>
                <a:cs typeface="Quattrocento Sans"/>
                <a:sym typeface="Quattrocento Sans"/>
              </a:rPr>
              <a:t>, Philanthropist &amp; Writer</a:t>
            </a:r>
            <a:endParaRPr/>
          </a:p>
        </p:txBody>
      </p:sp>
      <p:sp>
        <p:nvSpPr>
          <p:cNvPr id="222" name="Google Shape;222;p8"/>
          <p:cNvSpPr/>
          <p:nvPr/>
        </p:nvSpPr>
        <p:spPr>
          <a:xfrm>
            <a:off x="819264" y="4231396"/>
            <a:ext cx="351698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Trish Carpenter</a:t>
            </a:r>
            <a:r>
              <a:rPr lang="en-US" sz="1100">
                <a:solidFill>
                  <a:schemeClr val="dk1"/>
                </a:solidFill>
                <a:latin typeface="Quattrocento Sans"/>
                <a:ea typeface="Quattrocento Sans"/>
                <a:cs typeface="Quattrocento Sans"/>
                <a:sym typeface="Quattrocento Sans"/>
              </a:rPr>
              <a:t>, Former Sales and Marketing, Fortune 500</a:t>
            </a:r>
            <a:endParaRPr/>
          </a:p>
        </p:txBody>
      </p:sp>
      <p:sp>
        <p:nvSpPr>
          <p:cNvPr id="223" name="Google Shape;223;p8"/>
          <p:cNvSpPr/>
          <p:nvPr/>
        </p:nvSpPr>
        <p:spPr>
          <a:xfrm>
            <a:off x="824011" y="4470937"/>
            <a:ext cx="2075889"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Darin Chestnut</a:t>
            </a:r>
            <a:r>
              <a:rPr lang="en-US" sz="1100">
                <a:solidFill>
                  <a:schemeClr val="dk1"/>
                </a:solidFill>
                <a:latin typeface="Quattrocento Sans"/>
                <a:ea typeface="Quattrocento Sans"/>
                <a:cs typeface="Quattrocento Sans"/>
                <a:sym typeface="Quattrocento Sans"/>
              </a:rPr>
              <a:t>, PCL Construction</a:t>
            </a:r>
            <a:endParaRPr/>
          </a:p>
        </p:txBody>
      </p:sp>
      <p:sp>
        <p:nvSpPr>
          <p:cNvPr id="224" name="Google Shape;224;p8"/>
          <p:cNvSpPr/>
          <p:nvPr/>
        </p:nvSpPr>
        <p:spPr>
          <a:xfrm>
            <a:off x="828142" y="4702757"/>
            <a:ext cx="289342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Sabrina Smith Delery</a:t>
            </a:r>
            <a:r>
              <a:rPr lang="en-US" sz="1100">
                <a:solidFill>
                  <a:schemeClr val="dk1"/>
                </a:solidFill>
                <a:latin typeface="Quattrocento Sans"/>
                <a:ea typeface="Quattrocento Sans"/>
                <a:cs typeface="Quattrocento Sans"/>
                <a:sym typeface="Quattrocento Sans"/>
              </a:rPr>
              <a:t>, Windermere Yarrow Bay</a:t>
            </a:r>
            <a:endParaRPr/>
          </a:p>
        </p:txBody>
      </p:sp>
      <p:sp>
        <p:nvSpPr>
          <p:cNvPr id="225" name="Google Shape;225;p8"/>
          <p:cNvSpPr/>
          <p:nvPr/>
        </p:nvSpPr>
        <p:spPr>
          <a:xfrm>
            <a:off x="819264" y="4954651"/>
            <a:ext cx="3359894"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Dr. Ivan Duran</a:t>
            </a:r>
            <a:r>
              <a:rPr lang="en-US" sz="1100">
                <a:solidFill>
                  <a:schemeClr val="dk1"/>
                </a:solidFill>
                <a:latin typeface="Quattrocento Sans"/>
                <a:ea typeface="Quattrocento Sans"/>
                <a:cs typeface="Quattrocento Sans"/>
                <a:sym typeface="Quattrocento Sans"/>
              </a:rPr>
              <a:t>, Superintendent, Bellevue School District</a:t>
            </a:r>
            <a:endParaRPr/>
          </a:p>
        </p:txBody>
      </p:sp>
      <p:sp>
        <p:nvSpPr>
          <p:cNvPr id="226" name="Google Shape;226;p8"/>
          <p:cNvSpPr/>
          <p:nvPr/>
        </p:nvSpPr>
        <p:spPr>
          <a:xfrm>
            <a:off x="828142" y="5185769"/>
            <a:ext cx="345286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Keri Ellison</a:t>
            </a:r>
            <a:r>
              <a:rPr lang="en-US" sz="1100">
                <a:solidFill>
                  <a:schemeClr val="dk1"/>
                </a:solidFill>
                <a:latin typeface="Quattrocento Sans"/>
                <a:ea typeface="Quattrocento Sans"/>
                <a:cs typeface="Quattrocento Sans"/>
                <a:sym typeface="Quattrocento Sans"/>
              </a:rPr>
              <a:t>, Youth Advocate and Retired Business Owner</a:t>
            </a:r>
            <a:endParaRPr/>
          </a:p>
        </p:txBody>
      </p:sp>
      <p:sp>
        <p:nvSpPr>
          <p:cNvPr id="227" name="Google Shape;227;p8"/>
          <p:cNvSpPr/>
          <p:nvPr/>
        </p:nvSpPr>
        <p:spPr>
          <a:xfrm>
            <a:off x="807475" y="5408729"/>
            <a:ext cx="3326232"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Kemper Freeman, Jr.</a:t>
            </a:r>
            <a:r>
              <a:rPr lang="en-US" sz="1100">
                <a:solidFill>
                  <a:schemeClr val="dk1"/>
                </a:solidFill>
                <a:latin typeface="Quattrocento Sans"/>
                <a:ea typeface="Quattrocento Sans"/>
                <a:cs typeface="Quattrocento Sans"/>
                <a:sym typeface="Quattrocento Sans"/>
              </a:rPr>
              <a:t>, Kemper Development Company</a:t>
            </a:r>
            <a:endParaRPr/>
          </a:p>
        </p:txBody>
      </p:sp>
      <p:sp>
        <p:nvSpPr>
          <p:cNvPr id="228" name="Google Shape;228;p8"/>
          <p:cNvSpPr/>
          <p:nvPr/>
        </p:nvSpPr>
        <p:spPr>
          <a:xfrm>
            <a:off x="798530" y="5624265"/>
            <a:ext cx="2329164"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Beth Halvorsen</a:t>
            </a:r>
            <a:r>
              <a:rPr lang="en-US" sz="1100">
                <a:solidFill>
                  <a:schemeClr val="dk1"/>
                </a:solidFill>
                <a:latin typeface="Quattrocento Sans"/>
                <a:ea typeface="Quattrocento Sans"/>
                <a:cs typeface="Quattrocento Sans"/>
                <a:sym typeface="Quattrocento Sans"/>
              </a:rPr>
              <a:t>, Halvorsen Consulting</a:t>
            </a:r>
            <a:endParaRPr/>
          </a:p>
        </p:txBody>
      </p:sp>
      <p:sp>
        <p:nvSpPr>
          <p:cNvPr id="229" name="Google Shape;229;p8"/>
          <p:cNvSpPr/>
          <p:nvPr/>
        </p:nvSpPr>
        <p:spPr>
          <a:xfrm>
            <a:off x="807475" y="5852547"/>
            <a:ext cx="3121047"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Marilyn Herzberg</a:t>
            </a:r>
            <a:r>
              <a:rPr lang="en-US" sz="1100">
                <a:solidFill>
                  <a:schemeClr val="dk1"/>
                </a:solidFill>
                <a:latin typeface="Quattrocento Sans"/>
                <a:ea typeface="Quattrocento Sans"/>
                <a:cs typeface="Quattrocento Sans"/>
                <a:sym typeface="Quattrocento Sans"/>
              </a:rPr>
              <a:t>, Bureau of Education &amp; Research</a:t>
            </a:r>
            <a:endParaRPr/>
          </a:p>
        </p:txBody>
      </p:sp>
      <p:sp>
        <p:nvSpPr>
          <p:cNvPr id="230" name="Google Shape;230;p8"/>
          <p:cNvSpPr/>
          <p:nvPr/>
        </p:nvSpPr>
        <p:spPr>
          <a:xfrm>
            <a:off x="824011" y="6033749"/>
            <a:ext cx="2508700"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Anu Jain</a:t>
            </a:r>
            <a:r>
              <a:rPr lang="en-US" sz="1100">
                <a:solidFill>
                  <a:schemeClr val="dk1"/>
                </a:solidFill>
                <a:latin typeface="Quattrocento Sans"/>
                <a:ea typeface="Quattrocento Sans"/>
                <a:cs typeface="Quattrocento Sans"/>
                <a:sym typeface="Quattrocento Sans"/>
              </a:rPr>
              <a:t>, Entrepreneur and Philanthropist</a:t>
            </a:r>
            <a:endParaRPr/>
          </a:p>
        </p:txBody>
      </p:sp>
      <p:sp>
        <p:nvSpPr>
          <p:cNvPr id="231" name="Google Shape;231;p8"/>
          <p:cNvSpPr/>
          <p:nvPr/>
        </p:nvSpPr>
        <p:spPr>
          <a:xfrm>
            <a:off x="5025112" y="3542478"/>
            <a:ext cx="1594988"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Lisa James</a:t>
            </a:r>
            <a:r>
              <a:rPr lang="en-US" sz="1100">
                <a:solidFill>
                  <a:schemeClr val="dk1"/>
                </a:solidFill>
                <a:latin typeface="Quattrocento Sans"/>
                <a:ea typeface="Quattrocento Sans"/>
                <a:cs typeface="Quattrocento Sans"/>
                <a:sym typeface="Quattrocento Sans"/>
              </a:rPr>
              <a:t>, Hedge &amp; Vine</a:t>
            </a:r>
            <a:endParaRPr/>
          </a:p>
        </p:txBody>
      </p:sp>
      <p:sp>
        <p:nvSpPr>
          <p:cNvPr id="232" name="Google Shape;232;p8"/>
          <p:cNvSpPr/>
          <p:nvPr/>
        </p:nvSpPr>
        <p:spPr>
          <a:xfrm>
            <a:off x="5025112" y="3771736"/>
            <a:ext cx="2423740"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Ken Kilbreath</a:t>
            </a:r>
            <a:r>
              <a:rPr lang="en-US" sz="1100">
                <a:solidFill>
                  <a:schemeClr val="dk1"/>
                </a:solidFill>
                <a:latin typeface="Quattrocento Sans"/>
                <a:ea typeface="Quattrocento Sans"/>
                <a:cs typeface="Quattrocento Sans"/>
                <a:sym typeface="Quattrocento Sans"/>
              </a:rPr>
              <a:t>, Wells Fargo Private Bank</a:t>
            </a:r>
            <a:endParaRPr/>
          </a:p>
        </p:txBody>
      </p:sp>
      <p:sp>
        <p:nvSpPr>
          <p:cNvPr id="233" name="Google Shape;233;p8"/>
          <p:cNvSpPr/>
          <p:nvPr/>
        </p:nvSpPr>
        <p:spPr>
          <a:xfrm>
            <a:off x="4989846" y="3995202"/>
            <a:ext cx="3226845"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Benjamin Lee</a:t>
            </a:r>
            <a:r>
              <a:rPr lang="en-US" sz="1100">
                <a:solidFill>
                  <a:schemeClr val="dk1"/>
                </a:solidFill>
                <a:latin typeface="Quattrocento Sans"/>
                <a:ea typeface="Quattrocento Sans"/>
                <a:cs typeface="Quattrocento Sans"/>
                <a:sym typeface="Quattrocento Sans"/>
              </a:rPr>
              <a:t>, Hong Kong Association of Washington</a:t>
            </a:r>
            <a:endParaRPr/>
          </a:p>
        </p:txBody>
      </p:sp>
      <p:sp>
        <p:nvSpPr>
          <p:cNvPr id="234" name="Google Shape;234;p8"/>
          <p:cNvSpPr/>
          <p:nvPr/>
        </p:nvSpPr>
        <p:spPr>
          <a:xfrm>
            <a:off x="4989846" y="4246771"/>
            <a:ext cx="268022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Debbie Oberbillig</a:t>
            </a:r>
            <a:r>
              <a:rPr lang="en-US" sz="1100">
                <a:solidFill>
                  <a:schemeClr val="dk1"/>
                </a:solidFill>
                <a:latin typeface="Quattrocento Sans"/>
                <a:ea typeface="Quattrocento Sans"/>
                <a:cs typeface="Quattrocento Sans"/>
                <a:sym typeface="Quattrocento Sans"/>
              </a:rPr>
              <a:t>, Success View Consulting</a:t>
            </a:r>
            <a:endParaRPr/>
          </a:p>
        </p:txBody>
      </p:sp>
      <p:sp>
        <p:nvSpPr>
          <p:cNvPr id="235" name="Google Shape;235;p8"/>
          <p:cNvSpPr/>
          <p:nvPr/>
        </p:nvSpPr>
        <p:spPr>
          <a:xfrm>
            <a:off x="4989846" y="4475903"/>
            <a:ext cx="2003754"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Barbara Quinn</a:t>
            </a:r>
            <a:r>
              <a:rPr lang="en-US" sz="1100">
                <a:solidFill>
                  <a:schemeClr val="dk1"/>
                </a:solidFill>
                <a:latin typeface="Quattrocento Sans"/>
                <a:ea typeface="Quattrocento Sans"/>
                <a:cs typeface="Quattrocento Sans"/>
                <a:sym typeface="Quattrocento Sans"/>
              </a:rPr>
              <a:t>, Retired Educator</a:t>
            </a:r>
            <a:endParaRPr/>
          </a:p>
        </p:txBody>
      </p:sp>
      <p:sp>
        <p:nvSpPr>
          <p:cNvPr id="236" name="Google Shape;236;p8"/>
          <p:cNvSpPr/>
          <p:nvPr/>
        </p:nvSpPr>
        <p:spPr>
          <a:xfrm>
            <a:off x="4989846" y="4705035"/>
            <a:ext cx="245900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Linda Reid</a:t>
            </a:r>
            <a:r>
              <a:rPr lang="en-US" sz="1100">
                <a:solidFill>
                  <a:schemeClr val="dk1"/>
                </a:solidFill>
                <a:latin typeface="Quattrocento Sans"/>
                <a:ea typeface="Quattrocento Sans"/>
                <a:cs typeface="Quattrocento Sans"/>
                <a:sym typeface="Quattrocento Sans"/>
              </a:rPr>
              <a:t>, Retired Financial Professional</a:t>
            </a:r>
            <a:endParaRPr/>
          </a:p>
        </p:txBody>
      </p:sp>
      <p:sp>
        <p:nvSpPr>
          <p:cNvPr id="237" name="Google Shape;237;p8"/>
          <p:cNvSpPr/>
          <p:nvPr/>
        </p:nvSpPr>
        <p:spPr>
          <a:xfrm>
            <a:off x="4989846" y="4934167"/>
            <a:ext cx="292548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Ken Russell</a:t>
            </a:r>
            <a:r>
              <a:rPr lang="en-US" sz="1100">
                <a:solidFill>
                  <a:schemeClr val="dk1"/>
                </a:solidFill>
                <a:latin typeface="Quattrocento Sans"/>
                <a:ea typeface="Quattrocento Sans"/>
                <a:cs typeface="Quattrocento Sans"/>
                <a:sym typeface="Quattrocento Sans"/>
              </a:rPr>
              <a:t>, Access Accounting and Tax Services</a:t>
            </a:r>
            <a:endParaRPr/>
          </a:p>
        </p:txBody>
      </p:sp>
      <p:sp>
        <p:nvSpPr>
          <p:cNvPr id="238" name="Google Shape;238;p8"/>
          <p:cNvSpPr/>
          <p:nvPr/>
        </p:nvSpPr>
        <p:spPr>
          <a:xfrm>
            <a:off x="4989846" y="5163299"/>
            <a:ext cx="197009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Akila Somasegar</a:t>
            </a:r>
            <a:r>
              <a:rPr lang="en-US" sz="1100">
                <a:solidFill>
                  <a:schemeClr val="dk1"/>
                </a:solidFill>
                <a:latin typeface="Quattrocento Sans"/>
                <a:ea typeface="Quattrocento Sans"/>
                <a:cs typeface="Quattrocento Sans"/>
                <a:sym typeface="Quattrocento Sans"/>
              </a:rPr>
              <a:t>, Philanthropist</a:t>
            </a:r>
            <a:endParaRPr/>
          </a:p>
        </p:txBody>
      </p:sp>
      <p:sp>
        <p:nvSpPr>
          <p:cNvPr id="239" name="Google Shape;239;p8"/>
          <p:cNvSpPr/>
          <p:nvPr/>
        </p:nvSpPr>
        <p:spPr>
          <a:xfrm>
            <a:off x="4989846" y="5392431"/>
            <a:ext cx="2904641"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Michael Thompson</a:t>
            </a:r>
            <a:r>
              <a:rPr lang="en-US" sz="1100">
                <a:solidFill>
                  <a:schemeClr val="dk1"/>
                </a:solidFill>
                <a:latin typeface="Quattrocento Sans"/>
                <a:ea typeface="Quattrocento Sans"/>
                <a:cs typeface="Quattrocento Sans"/>
                <a:sym typeface="Quattrocento Sans"/>
              </a:rPr>
              <a:t>, Stifel Financial Corporation</a:t>
            </a:r>
            <a:endParaRPr/>
          </a:p>
        </p:txBody>
      </p:sp>
      <p:sp>
        <p:nvSpPr>
          <p:cNvPr id="240" name="Google Shape;240;p8"/>
          <p:cNvSpPr/>
          <p:nvPr/>
        </p:nvSpPr>
        <p:spPr>
          <a:xfrm>
            <a:off x="4989846" y="5621563"/>
            <a:ext cx="2635337"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Betty Tong</a:t>
            </a:r>
            <a:r>
              <a:rPr lang="en-US" sz="1100">
                <a:solidFill>
                  <a:schemeClr val="dk1"/>
                </a:solidFill>
                <a:latin typeface="Quattrocento Sans"/>
                <a:ea typeface="Quattrocento Sans"/>
                <a:cs typeface="Quattrocento Sans"/>
                <a:sym typeface="Quattrocento Sans"/>
              </a:rPr>
              <a:t>, BML Development Corporation</a:t>
            </a:r>
            <a:endParaRPr/>
          </a:p>
        </p:txBody>
      </p:sp>
      <p:sp>
        <p:nvSpPr>
          <p:cNvPr id="241" name="Google Shape;241;p8"/>
          <p:cNvSpPr/>
          <p:nvPr/>
        </p:nvSpPr>
        <p:spPr>
          <a:xfrm>
            <a:off x="4989846" y="5850695"/>
            <a:ext cx="2101537"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Maggie Vergien</a:t>
            </a:r>
            <a:r>
              <a:rPr lang="en-US" sz="1100">
                <a:solidFill>
                  <a:schemeClr val="dk1"/>
                </a:solidFill>
                <a:latin typeface="Quattrocento Sans"/>
                <a:ea typeface="Quattrocento Sans"/>
                <a:cs typeface="Quattrocento Sans"/>
                <a:sym typeface="Quattrocento Sans"/>
              </a:rPr>
              <a:t>, Retired Educator</a:t>
            </a:r>
            <a:endParaRPr/>
          </a:p>
        </p:txBody>
      </p:sp>
      <p:sp>
        <p:nvSpPr>
          <p:cNvPr id="242" name="Google Shape;242;p8"/>
          <p:cNvSpPr/>
          <p:nvPr/>
        </p:nvSpPr>
        <p:spPr>
          <a:xfrm>
            <a:off x="807475" y="3558091"/>
            <a:ext cx="2991203"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Tracy Wort, </a:t>
            </a:r>
            <a:r>
              <a:rPr b="1" i="1" lang="en-US" sz="1100">
                <a:solidFill>
                  <a:schemeClr val="dk1"/>
                </a:solidFill>
                <a:latin typeface="Quattrocento Sans"/>
                <a:ea typeface="Quattrocento Sans"/>
                <a:cs typeface="Quattrocento Sans"/>
                <a:sym typeface="Quattrocento Sans"/>
              </a:rPr>
              <a:t>President &amp; Board Chair</a:t>
            </a:r>
            <a:r>
              <a:rPr b="1" lang="en-US" sz="1100">
                <a:solidFill>
                  <a:schemeClr val="dk1"/>
                </a:solidFill>
                <a:latin typeface="Quattrocento Sans"/>
                <a:ea typeface="Quattrocento Sans"/>
                <a:cs typeface="Quattrocento Sans"/>
                <a:sym typeface="Quattrocento Sans"/>
              </a:rPr>
              <a:t>, </a:t>
            </a:r>
            <a:r>
              <a:rPr lang="en-US" sz="1100">
                <a:solidFill>
                  <a:schemeClr val="dk1"/>
                </a:solidFill>
                <a:latin typeface="Quattrocento Sans"/>
                <a:ea typeface="Quattrocento Sans"/>
                <a:cs typeface="Quattrocento Sans"/>
                <a:sym typeface="Quattrocento Sans"/>
              </a:rPr>
              <a:t>Symetra </a:t>
            </a:r>
            <a:endParaRPr b="1" sz="1100">
              <a:solidFill>
                <a:schemeClr val="dk1"/>
              </a:solidFill>
              <a:latin typeface="Quattrocento Sans"/>
              <a:ea typeface="Quattrocento Sans"/>
              <a:cs typeface="Quattrocento Sans"/>
              <a:sym typeface="Quattrocento Sans"/>
            </a:endParaRPr>
          </a:p>
        </p:txBody>
      </p:sp>
      <p:sp>
        <p:nvSpPr>
          <p:cNvPr id="243" name="Google Shape;243;p8"/>
          <p:cNvSpPr/>
          <p:nvPr/>
        </p:nvSpPr>
        <p:spPr>
          <a:xfrm>
            <a:off x="591670" y="3608154"/>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44" name="Google Shape;244;p8"/>
          <p:cNvSpPr/>
          <p:nvPr/>
        </p:nvSpPr>
        <p:spPr>
          <a:xfrm>
            <a:off x="591670" y="3837286"/>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45" name="Google Shape;245;p8"/>
          <p:cNvSpPr/>
          <p:nvPr/>
        </p:nvSpPr>
        <p:spPr>
          <a:xfrm>
            <a:off x="591670" y="4066418"/>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46" name="Google Shape;246;p8"/>
          <p:cNvSpPr/>
          <p:nvPr/>
        </p:nvSpPr>
        <p:spPr>
          <a:xfrm>
            <a:off x="591670" y="4295550"/>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47" name="Google Shape;247;p8"/>
          <p:cNvSpPr/>
          <p:nvPr/>
        </p:nvSpPr>
        <p:spPr>
          <a:xfrm>
            <a:off x="591670" y="4524682"/>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48" name="Google Shape;248;p8"/>
          <p:cNvSpPr/>
          <p:nvPr/>
        </p:nvSpPr>
        <p:spPr>
          <a:xfrm>
            <a:off x="591670" y="4753814"/>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49" name="Google Shape;249;p8"/>
          <p:cNvSpPr/>
          <p:nvPr/>
        </p:nvSpPr>
        <p:spPr>
          <a:xfrm>
            <a:off x="591670" y="4982946"/>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0" name="Google Shape;250;p8"/>
          <p:cNvSpPr/>
          <p:nvPr/>
        </p:nvSpPr>
        <p:spPr>
          <a:xfrm>
            <a:off x="591670" y="5212078"/>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1" name="Google Shape;251;p8"/>
          <p:cNvSpPr/>
          <p:nvPr/>
        </p:nvSpPr>
        <p:spPr>
          <a:xfrm>
            <a:off x="591670" y="5441210"/>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2" name="Google Shape;252;p8"/>
          <p:cNvSpPr/>
          <p:nvPr/>
        </p:nvSpPr>
        <p:spPr>
          <a:xfrm>
            <a:off x="591670" y="5670342"/>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3" name="Google Shape;253;p8"/>
          <p:cNvSpPr/>
          <p:nvPr/>
        </p:nvSpPr>
        <p:spPr>
          <a:xfrm>
            <a:off x="591670" y="5899474"/>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4" name="Google Shape;254;p8"/>
          <p:cNvSpPr/>
          <p:nvPr/>
        </p:nvSpPr>
        <p:spPr>
          <a:xfrm>
            <a:off x="4809225" y="3589044"/>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5" name="Google Shape;255;p8"/>
          <p:cNvSpPr/>
          <p:nvPr/>
        </p:nvSpPr>
        <p:spPr>
          <a:xfrm>
            <a:off x="4799999" y="3820741"/>
            <a:ext cx="64593" cy="76079"/>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6" name="Google Shape;256;p8"/>
          <p:cNvSpPr/>
          <p:nvPr/>
        </p:nvSpPr>
        <p:spPr>
          <a:xfrm>
            <a:off x="4805848" y="4068261"/>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7" name="Google Shape;257;p8"/>
          <p:cNvSpPr/>
          <p:nvPr/>
        </p:nvSpPr>
        <p:spPr>
          <a:xfrm>
            <a:off x="4791492" y="4295550"/>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8" name="Google Shape;258;p8"/>
          <p:cNvSpPr/>
          <p:nvPr/>
        </p:nvSpPr>
        <p:spPr>
          <a:xfrm>
            <a:off x="4791492" y="4524682"/>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59" name="Google Shape;259;p8"/>
          <p:cNvSpPr/>
          <p:nvPr/>
        </p:nvSpPr>
        <p:spPr>
          <a:xfrm>
            <a:off x="4791492" y="4753814"/>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0" name="Google Shape;260;p8"/>
          <p:cNvSpPr/>
          <p:nvPr/>
        </p:nvSpPr>
        <p:spPr>
          <a:xfrm>
            <a:off x="4791492" y="4982946"/>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1" name="Google Shape;261;p8"/>
          <p:cNvSpPr/>
          <p:nvPr/>
        </p:nvSpPr>
        <p:spPr>
          <a:xfrm>
            <a:off x="4791492" y="5212078"/>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2" name="Google Shape;262;p8"/>
          <p:cNvSpPr/>
          <p:nvPr/>
        </p:nvSpPr>
        <p:spPr>
          <a:xfrm>
            <a:off x="4791492" y="5441210"/>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3" name="Google Shape;263;p8"/>
          <p:cNvSpPr/>
          <p:nvPr/>
        </p:nvSpPr>
        <p:spPr>
          <a:xfrm>
            <a:off x="4791492" y="5670342"/>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4" name="Google Shape;264;p8"/>
          <p:cNvSpPr/>
          <p:nvPr/>
        </p:nvSpPr>
        <p:spPr>
          <a:xfrm>
            <a:off x="4791492" y="5899474"/>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5" name="Google Shape;265;p8"/>
          <p:cNvSpPr/>
          <p:nvPr/>
        </p:nvSpPr>
        <p:spPr>
          <a:xfrm>
            <a:off x="591669" y="6102332"/>
            <a:ext cx="94095" cy="74067"/>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6" name="Google Shape;266;p8"/>
          <p:cNvSpPr/>
          <p:nvPr/>
        </p:nvSpPr>
        <p:spPr>
          <a:xfrm>
            <a:off x="1041599" y="1641707"/>
            <a:ext cx="1549591"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Executive Director</a:t>
            </a:r>
            <a:endParaRPr/>
          </a:p>
        </p:txBody>
      </p:sp>
      <p:sp>
        <p:nvSpPr>
          <p:cNvPr id="267" name="Google Shape;267;p8"/>
          <p:cNvSpPr/>
          <p:nvPr/>
        </p:nvSpPr>
        <p:spPr>
          <a:xfrm>
            <a:off x="780304" y="2090702"/>
            <a:ext cx="2608356"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100">
                <a:solidFill>
                  <a:schemeClr val="dk1"/>
                </a:solidFill>
                <a:latin typeface="Quattrocento Sans"/>
                <a:ea typeface="Quattrocento Sans"/>
                <a:cs typeface="Quattrocento Sans"/>
                <a:sym typeface="Quattrocento Sans"/>
              </a:rPr>
              <a:t>Jennifer Fischer</a:t>
            </a:r>
            <a:endParaRPr/>
          </a:p>
        </p:txBody>
      </p:sp>
      <p:sp>
        <p:nvSpPr>
          <p:cNvPr id="268" name="Google Shape;268;p8"/>
          <p:cNvSpPr/>
          <p:nvPr/>
        </p:nvSpPr>
        <p:spPr>
          <a:xfrm>
            <a:off x="591670" y="2139481"/>
            <a:ext cx="71718" cy="71718"/>
          </a:xfrm>
          <a:prstGeom prst="rect">
            <a:avLst/>
          </a:prstGeom>
          <a:gradFill>
            <a:gsLst>
              <a:gs pos="0">
                <a:srgbClr val="AED98D"/>
              </a:gs>
              <a:gs pos="100000">
                <a:schemeClr val="accent1"/>
              </a:gs>
            </a:gsLst>
            <a:lin ang="13500000" scaled="0"/>
          </a:gradFill>
          <a:ln>
            <a:noFill/>
          </a:ln>
          <a:effectLst>
            <a:outerShdw blurRad="25400" rotWithShape="0" algn="tl" dir="2700000" dist="38100">
              <a:srgbClr val="000000">
                <a:alpha val="862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69" name="Google Shape;269;p8"/>
          <p:cNvSpPr/>
          <p:nvPr/>
        </p:nvSpPr>
        <p:spPr>
          <a:xfrm>
            <a:off x="591670" y="2324116"/>
            <a:ext cx="2608356"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200">
                <a:solidFill>
                  <a:schemeClr val="dk1"/>
                </a:solidFill>
                <a:latin typeface="Quattrocento Sans"/>
                <a:ea typeface="Quattrocento Sans"/>
                <a:cs typeface="Quattrocento Sans"/>
                <a:sym typeface="Quattrocento Sans"/>
              </a:rPr>
              <a:t>5-year tenure, Bellevue Downtown Association and Seafair experience</a:t>
            </a:r>
            <a:endParaRPr/>
          </a:p>
        </p:txBody>
      </p:sp>
      <p:sp>
        <p:nvSpPr>
          <p:cNvPr id="270" name="Google Shape;270;p8"/>
          <p:cNvSpPr/>
          <p:nvPr/>
        </p:nvSpPr>
        <p:spPr>
          <a:xfrm>
            <a:off x="4008961" y="1641707"/>
            <a:ext cx="168745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Membership Circles</a:t>
            </a:r>
            <a:endParaRPr/>
          </a:p>
        </p:txBody>
      </p:sp>
      <p:sp>
        <p:nvSpPr>
          <p:cNvPr id="271" name="Google Shape;271;p8"/>
          <p:cNvSpPr/>
          <p:nvPr/>
        </p:nvSpPr>
        <p:spPr>
          <a:xfrm>
            <a:off x="3559032" y="2102243"/>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Clemmie Evans Circle</a:t>
            </a:r>
            <a:endParaRPr/>
          </a:p>
        </p:txBody>
      </p:sp>
      <p:sp>
        <p:nvSpPr>
          <p:cNvPr id="272" name="Google Shape;272;p8"/>
          <p:cNvSpPr/>
          <p:nvPr/>
        </p:nvSpPr>
        <p:spPr>
          <a:xfrm>
            <a:off x="3559032" y="2369902"/>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Downtown Circle</a:t>
            </a:r>
            <a:endParaRPr/>
          </a:p>
        </p:txBody>
      </p:sp>
      <p:sp>
        <p:nvSpPr>
          <p:cNvPr id="273" name="Google Shape;273;p8"/>
          <p:cNvSpPr/>
          <p:nvPr/>
        </p:nvSpPr>
        <p:spPr>
          <a:xfrm>
            <a:off x="3559032" y="2637561"/>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Enatai Circle</a:t>
            </a:r>
            <a:endParaRPr/>
          </a:p>
        </p:txBody>
      </p:sp>
      <p:sp>
        <p:nvSpPr>
          <p:cNvPr id="274" name="Google Shape;274;p8"/>
          <p:cNvSpPr/>
          <p:nvPr/>
        </p:nvSpPr>
        <p:spPr>
          <a:xfrm>
            <a:off x="5216788" y="2102243"/>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Fairweather Circle</a:t>
            </a:r>
            <a:endParaRPr/>
          </a:p>
        </p:txBody>
      </p:sp>
      <p:sp>
        <p:nvSpPr>
          <p:cNvPr id="275" name="Google Shape;275;p8"/>
          <p:cNvSpPr/>
          <p:nvPr/>
        </p:nvSpPr>
        <p:spPr>
          <a:xfrm>
            <a:off x="5216788" y="2369902"/>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Hunts Point Circle</a:t>
            </a:r>
            <a:endParaRPr/>
          </a:p>
        </p:txBody>
      </p:sp>
      <p:sp>
        <p:nvSpPr>
          <p:cNvPr id="276" name="Google Shape;276;p8"/>
          <p:cNvSpPr/>
          <p:nvPr/>
        </p:nvSpPr>
        <p:spPr>
          <a:xfrm>
            <a:off x="5216788" y="2637561"/>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Kemper Freeman Circle</a:t>
            </a:r>
            <a:endParaRPr/>
          </a:p>
        </p:txBody>
      </p:sp>
      <p:sp>
        <p:nvSpPr>
          <p:cNvPr id="277" name="Google Shape;277;p8"/>
          <p:cNvSpPr/>
          <p:nvPr/>
        </p:nvSpPr>
        <p:spPr>
          <a:xfrm>
            <a:off x="7005825" y="2102243"/>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One Circle</a:t>
            </a:r>
            <a:endParaRPr/>
          </a:p>
        </p:txBody>
      </p:sp>
      <p:sp>
        <p:nvSpPr>
          <p:cNvPr id="278" name="Google Shape;278;p8"/>
          <p:cNvSpPr/>
          <p:nvPr/>
        </p:nvSpPr>
        <p:spPr>
          <a:xfrm>
            <a:off x="7005825" y="2369902"/>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Yarrow Point Circle</a:t>
            </a:r>
            <a:endParaRPr/>
          </a:p>
        </p:txBody>
      </p:sp>
      <p:sp>
        <p:nvSpPr>
          <p:cNvPr id="279" name="Google Shape;279;p8"/>
          <p:cNvSpPr/>
          <p:nvPr/>
        </p:nvSpPr>
        <p:spPr>
          <a:xfrm>
            <a:off x="7005825" y="2637561"/>
            <a:ext cx="1371600" cy="16158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i="1" lang="en-US" sz="1050">
                <a:solidFill>
                  <a:schemeClr val="dk1"/>
                </a:solidFill>
                <a:latin typeface="Quattrocento Sans"/>
                <a:ea typeface="Quattrocento Sans"/>
                <a:cs typeface="Quattrocento Sans"/>
                <a:sym typeface="Quattrocento Sans"/>
              </a:rPr>
              <a:t>Youth Council</a:t>
            </a:r>
            <a:endParaRPr/>
          </a:p>
        </p:txBody>
      </p:sp>
      <p:sp>
        <p:nvSpPr>
          <p:cNvPr id="280" name="Google Shape;280;p8"/>
          <p:cNvSpPr/>
          <p:nvPr/>
        </p:nvSpPr>
        <p:spPr>
          <a:xfrm>
            <a:off x="560184" y="1583396"/>
            <a:ext cx="362843" cy="3628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81" name="Google Shape;281;p8"/>
          <p:cNvSpPr/>
          <p:nvPr/>
        </p:nvSpPr>
        <p:spPr>
          <a:xfrm>
            <a:off x="3527546" y="1583396"/>
            <a:ext cx="362843" cy="3628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282" name="Google Shape;282;p8"/>
          <p:cNvSpPr/>
          <p:nvPr/>
        </p:nvSpPr>
        <p:spPr>
          <a:xfrm>
            <a:off x="560184" y="3071842"/>
            <a:ext cx="362843" cy="36284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283" name="Google Shape;283;p8"/>
          <p:cNvCxnSpPr/>
          <p:nvPr/>
        </p:nvCxnSpPr>
        <p:spPr>
          <a:xfrm>
            <a:off x="3200026" y="3253263"/>
            <a:ext cx="5361362" cy="0"/>
          </a:xfrm>
          <a:prstGeom prst="straightConnector1">
            <a:avLst/>
          </a:prstGeom>
          <a:noFill/>
          <a:ln cap="flat" cmpd="sng" w="9525">
            <a:solidFill>
              <a:srgbClr val="D8D8D8"/>
            </a:solidFill>
            <a:prstDash val="solid"/>
            <a:miter lim="800000"/>
            <a:headEnd len="sm" w="sm" type="none"/>
            <a:tailEnd len="sm" w="sm" type="none"/>
          </a:ln>
        </p:spPr>
      </p:cxnSp>
      <p:grpSp>
        <p:nvGrpSpPr>
          <p:cNvPr id="284" name="Google Shape;284;p8"/>
          <p:cNvGrpSpPr/>
          <p:nvPr/>
        </p:nvGrpSpPr>
        <p:grpSpPr>
          <a:xfrm>
            <a:off x="618539" y="1641209"/>
            <a:ext cx="246133" cy="247216"/>
            <a:chOff x="9161463" y="2524125"/>
            <a:chExt cx="360363" cy="361950"/>
          </a:xfrm>
        </p:grpSpPr>
        <p:sp>
          <p:nvSpPr>
            <p:cNvPr id="285" name="Google Shape;285;p8"/>
            <p:cNvSpPr/>
            <p:nvPr/>
          </p:nvSpPr>
          <p:spPr>
            <a:xfrm>
              <a:off x="9161463" y="2524125"/>
              <a:ext cx="360363" cy="361950"/>
            </a:xfrm>
            <a:custGeom>
              <a:rect b="b" l="l" r="r" t="t"/>
              <a:pathLst>
                <a:path extrusionOk="0" h="96" w="96">
                  <a:moveTo>
                    <a:pt x="84" y="67"/>
                  </a:moveTo>
                  <a:cubicBezTo>
                    <a:pt x="63" y="61"/>
                    <a:pt x="63" y="61"/>
                    <a:pt x="63" y="61"/>
                  </a:cubicBezTo>
                  <a:cubicBezTo>
                    <a:pt x="66" y="58"/>
                    <a:pt x="69" y="53"/>
                    <a:pt x="70" y="48"/>
                  </a:cubicBezTo>
                  <a:cubicBezTo>
                    <a:pt x="73" y="47"/>
                    <a:pt x="74" y="44"/>
                    <a:pt x="74" y="40"/>
                  </a:cubicBezTo>
                  <a:cubicBezTo>
                    <a:pt x="74" y="39"/>
                    <a:pt x="74" y="38"/>
                    <a:pt x="74" y="37"/>
                  </a:cubicBezTo>
                  <a:cubicBezTo>
                    <a:pt x="76" y="22"/>
                    <a:pt x="76" y="22"/>
                    <a:pt x="76" y="22"/>
                  </a:cubicBezTo>
                  <a:cubicBezTo>
                    <a:pt x="76" y="22"/>
                    <a:pt x="77" y="14"/>
                    <a:pt x="71" y="8"/>
                  </a:cubicBezTo>
                  <a:cubicBezTo>
                    <a:pt x="66" y="3"/>
                    <a:pt x="58" y="0"/>
                    <a:pt x="48" y="0"/>
                  </a:cubicBezTo>
                  <a:cubicBezTo>
                    <a:pt x="38" y="0"/>
                    <a:pt x="30" y="3"/>
                    <a:pt x="25" y="8"/>
                  </a:cubicBezTo>
                  <a:cubicBezTo>
                    <a:pt x="19" y="14"/>
                    <a:pt x="20" y="22"/>
                    <a:pt x="20" y="22"/>
                  </a:cubicBezTo>
                  <a:cubicBezTo>
                    <a:pt x="22" y="37"/>
                    <a:pt x="22" y="37"/>
                    <a:pt x="22" y="37"/>
                  </a:cubicBezTo>
                  <a:cubicBezTo>
                    <a:pt x="22" y="38"/>
                    <a:pt x="21" y="39"/>
                    <a:pt x="21" y="40"/>
                  </a:cubicBezTo>
                  <a:cubicBezTo>
                    <a:pt x="21" y="44"/>
                    <a:pt x="23" y="47"/>
                    <a:pt x="26" y="48"/>
                  </a:cubicBezTo>
                  <a:cubicBezTo>
                    <a:pt x="27" y="53"/>
                    <a:pt x="30" y="58"/>
                    <a:pt x="34" y="61"/>
                  </a:cubicBezTo>
                  <a:cubicBezTo>
                    <a:pt x="12" y="67"/>
                    <a:pt x="12" y="67"/>
                    <a:pt x="12" y="67"/>
                  </a:cubicBezTo>
                  <a:cubicBezTo>
                    <a:pt x="5" y="70"/>
                    <a:pt x="0" y="77"/>
                    <a:pt x="0" y="84"/>
                  </a:cubicBezTo>
                  <a:cubicBezTo>
                    <a:pt x="0" y="96"/>
                    <a:pt x="0" y="96"/>
                    <a:pt x="0" y="96"/>
                  </a:cubicBezTo>
                  <a:cubicBezTo>
                    <a:pt x="35" y="96"/>
                    <a:pt x="35" y="96"/>
                    <a:pt x="35" y="96"/>
                  </a:cubicBezTo>
                  <a:cubicBezTo>
                    <a:pt x="45" y="77"/>
                    <a:pt x="45" y="77"/>
                    <a:pt x="45" y="77"/>
                  </a:cubicBezTo>
                  <a:cubicBezTo>
                    <a:pt x="42" y="76"/>
                    <a:pt x="40" y="73"/>
                    <a:pt x="40" y="70"/>
                  </a:cubicBezTo>
                  <a:cubicBezTo>
                    <a:pt x="40" y="66"/>
                    <a:pt x="40" y="66"/>
                    <a:pt x="40" y="66"/>
                  </a:cubicBezTo>
                  <a:cubicBezTo>
                    <a:pt x="43" y="67"/>
                    <a:pt x="46" y="68"/>
                    <a:pt x="48" y="68"/>
                  </a:cubicBezTo>
                  <a:cubicBezTo>
                    <a:pt x="50" y="68"/>
                    <a:pt x="53" y="67"/>
                    <a:pt x="56" y="66"/>
                  </a:cubicBezTo>
                  <a:cubicBezTo>
                    <a:pt x="56" y="70"/>
                    <a:pt x="56" y="70"/>
                    <a:pt x="56" y="70"/>
                  </a:cubicBezTo>
                  <a:cubicBezTo>
                    <a:pt x="56" y="73"/>
                    <a:pt x="54" y="76"/>
                    <a:pt x="51" y="77"/>
                  </a:cubicBezTo>
                  <a:cubicBezTo>
                    <a:pt x="61" y="96"/>
                    <a:pt x="61" y="96"/>
                    <a:pt x="61" y="96"/>
                  </a:cubicBezTo>
                  <a:cubicBezTo>
                    <a:pt x="96" y="96"/>
                    <a:pt x="96" y="96"/>
                    <a:pt x="96" y="96"/>
                  </a:cubicBezTo>
                  <a:cubicBezTo>
                    <a:pt x="96" y="84"/>
                    <a:pt x="96" y="84"/>
                    <a:pt x="96" y="84"/>
                  </a:cubicBezTo>
                  <a:cubicBezTo>
                    <a:pt x="96" y="77"/>
                    <a:pt x="91" y="70"/>
                    <a:pt x="84" y="67"/>
                  </a:cubicBezTo>
                  <a:close/>
                  <a:moveTo>
                    <a:pt x="48" y="64"/>
                  </a:moveTo>
                  <a:cubicBezTo>
                    <a:pt x="43" y="64"/>
                    <a:pt x="30" y="56"/>
                    <a:pt x="30" y="46"/>
                  </a:cubicBezTo>
                  <a:cubicBezTo>
                    <a:pt x="30" y="45"/>
                    <a:pt x="29" y="44"/>
                    <a:pt x="28" y="44"/>
                  </a:cubicBezTo>
                  <a:cubicBezTo>
                    <a:pt x="26" y="44"/>
                    <a:pt x="25" y="41"/>
                    <a:pt x="25" y="40"/>
                  </a:cubicBezTo>
                  <a:cubicBezTo>
                    <a:pt x="25" y="39"/>
                    <a:pt x="26" y="36"/>
                    <a:pt x="28" y="36"/>
                  </a:cubicBezTo>
                  <a:cubicBezTo>
                    <a:pt x="29" y="36"/>
                    <a:pt x="30" y="35"/>
                    <a:pt x="30" y="34"/>
                  </a:cubicBezTo>
                  <a:cubicBezTo>
                    <a:pt x="32" y="26"/>
                    <a:pt x="32" y="26"/>
                    <a:pt x="32" y="26"/>
                  </a:cubicBezTo>
                  <a:cubicBezTo>
                    <a:pt x="42" y="26"/>
                    <a:pt x="46" y="23"/>
                    <a:pt x="48" y="20"/>
                  </a:cubicBezTo>
                  <a:cubicBezTo>
                    <a:pt x="50" y="23"/>
                    <a:pt x="54" y="26"/>
                    <a:pt x="64" y="26"/>
                  </a:cubicBezTo>
                  <a:cubicBezTo>
                    <a:pt x="66" y="34"/>
                    <a:pt x="66" y="34"/>
                    <a:pt x="66" y="34"/>
                  </a:cubicBezTo>
                  <a:cubicBezTo>
                    <a:pt x="66" y="35"/>
                    <a:pt x="67" y="36"/>
                    <a:pt x="68" y="36"/>
                  </a:cubicBezTo>
                  <a:cubicBezTo>
                    <a:pt x="70" y="36"/>
                    <a:pt x="70" y="39"/>
                    <a:pt x="70" y="40"/>
                  </a:cubicBezTo>
                  <a:cubicBezTo>
                    <a:pt x="70" y="41"/>
                    <a:pt x="70" y="44"/>
                    <a:pt x="68" y="44"/>
                  </a:cubicBezTo>
                  <a:cubicBezTo>
                    <a:pt x="67" y="44"/>
                    <a:pt x="66" y="45"/>
                    <a:pt x="66" y="46"/>
                  </a:cubicBezTo>
                  <a:cubicBezTo>
                    <a:pt x="66" y="56"/>
                    <a:pt x="53" y="64"/>
                    <a:pt x="48" y="64"/>
                  </a:cubicBezTo>
                  <a:close/>
                  <a:moveTo>
                    <a:pt x="84" y="84"/>
                  </a:moveTo>
                  <a:cubicBezTo>
                    <a:pt x="70" y="84"/>
                    <a:pt x="70" y="84"/>
                    <a:pt x="70" y="84"/>
                  </a:cubicBezTo>
                  <a:cubicBezTo>
                    <a:pt x="70" y="80"/>
                    <a:pt x="70" y="80"/>
                    <a:pt x="70" y="80"/>
                  </a:cubicBezTo>
                  <a:cubicBezTo>
                    <a:pt x="84" y="80"/>
                    <a:pt x="84" y="80"/>
                    <a:pt x="84" y="80"/>
                  </a:cubicBezTo>
                  <a:lnTo>
                    <a:pt x="84" y="8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6" name="Google Shape;286;p8"/>
            <p:cNvSpPr/>
            <p:nvPr/>
          </p:nvSpPr>
          <p:spPr>
            <a:xfrm>
              <a:off x="9288463" y="2652713"/>
              <a:ext cx="46038" cy="22225"/>
            </a:xfrm>
            <a:custGeom>
              <a:rect b="b" l="l" r="r" t="t"/>
              <a:pathLst>
                <a:path extrusionOk="0" h="6" w="12">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87" name="Google Shape;287;p8"/>
            <p:cNvSpPr/>
            <p:nvPr/>
          </p:nvSpPr>
          <p:spPr>
            <a:xfrm>
              <a:off x="9348788" y="2652713"/>
              <a:ext cx="46038" cy="22225"/>
            </a:xfrm>
            <a:custGeom>
              <a:rect b="b" l="l" r="r" t="t"/>
              <a:pathLst>
                <a:path extrusionOk="0" h="6" w="12">
                  <a:moveTo>
                    <a:pt x="7" y="0"/>
                  </a:moveTo>
                  <a:cubicBezTo>
                    <a:pt x="6" y="0"/>
                    <a:pt x="6" y="0"/>
                    <a:pt x="6" y="0"/>
                  </a:cubicBez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88" name="Google Shape;288;p8"/>
          <p:cNvGrpSpPr/>
          <p:nvPr/>
        </p:nvGrpSpPr>
        <p:grpSpPr>
          <a:xfrm>
            <a:off x="3585901" y="1656930"/>
            <a:ext cx="246133" cy="215774"/>
            <a:chOff x="8440738" y="2917826"/>
            <a:chExt cx="360363" cy="315913"/>
          </a:xfrm>
        </p:grpSpPr>
        <p:sp>
          <p:nvSpPr>
            <p:cNvPr id="289" name="Google Shape;289;p8"/>
            <p:cNvSpPr/>
            <p:nvPr/>
          </p:nvSpPr>
          <p:spPr>
            <a:xfrm>
              <a:off x="8440738" y="3022601"/>
              <a:ext cx="88900" cy="142875"/>
            </a:xfrm>
            <a:custGeom>
              <a:rect b="b" l="l" r="r" t="t"/>
              <a:pathLst>
                <a:path extrusionOk="0" h="38" w="24">
                  <a:moveTo>
                    <a:pt x="0" y="14"/>
                  </a:moveTo>
                  <a:cubicBezTo>
                    <a:pt x="0" y="18"/>
                    <a:pt x="1" y="21"/>
                    <a:pt x="4" y="22"/>
                  </a:cubicBezTo>
                  <a:cubicBezTo>
                    <a:pt x="4" y="38"/>
                    <a:pt x="4" y="38"/>
                    <a:pt x="4" y="38"/>
                  </a:cubicBezTo>
                  <a:cubicBezTo>
                    <a:pt x="20" y="38"/>
                    <a:pt x="20" y="38"/>
                    <a:pt x="20" y="38"/>
                  </a:cubicBezTo>
                  <a:cubicBezTo>
                    <a:pt x="20" y="22"/>
                    <a:pt x="20" y="22"/>
                    <a:pt x="20" y="22"/>
                  </a:cubicBezTo>
                  <a:cubicBezTo>
                    <a:pt x="23" y="21"/>
                    <a:pt x="24" y="18"/>
                    <a:pt x="24" y="14"/>
                  </a:cubicBezTo>
                  <a:cubicBezTo>
                    <a:pt x="24" y="0"/>
                    <a:pt x="24" y="0"/>
                    <a:pt x="24" y="0"/>
                  </a:cubicBezTo>
                  <a:cubicBezTo>
                    <a:pt x="0" y="0"/>
                    <a:pt x="0" y="0"/>
                    <a:pt x="0" y="0"/>
                  </a:cubicBezTo>
                  <a:lnTo>
                    <a:pt x="0" y="1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0" name="Google Shape;290;p8"/>
            <p:cNvSpPr/>
            <p:nvPr/>
          </p:nvSpPr>
          <p:spPr>
            <a:xfrm>
              <a:off x="8710613" y="3022601"/>
              <a:ext cx="90488" cy="142875"/>
            </a:xfrm>
            <a:custGeom>
              <a:rect b="b" l="l" r="r" t="t"/>
              <a:pathLst>
                <a:path extrusionOk="0" h="38" w="24">
                  <a:moveTo>
                    <a:pt x="0" y="0"/>
                  </a:moveTo>
                  <a:cubicBezTo>
                    <a:pt x="0" y="14"/>
                    <a:pt x="0" y="14"/>
                    <a:pt x="0" y="14"/>
                  </a:cubicBezTo>
                  <a:cubicBezTo>
                    <a:pt x="0" y="18"/>
                    <a:pt x="1" y="21"/>
                    <a:pt x="4" y="22"/>
                  </a:cubicBezTo>
                  <a:cubicBezTo>
                    <a:pt x="4" y="38"/>
                    <a:pt x="4" y="38"/>
                    <a:pt x="4" y="38"/>
                  </a:cubicBezTo>
                  <a:cubicBezTo>
                    <a:pt x="20" y="38"/>
                    <a:pt x="20" y="38"/>
                    <a:pt x="20" y="38"/>
                  </a:cubicBezTo>
                  <a:cubicBezTo>
                    <a:pt x="20" y="22"/>
                    <a:pt x="20" y="22"/>
                    <a:pt x="20" y="22"/>
                  </a:cubicBezTo>
                  <a:cubicBezTo>
                    <a:pt x="23" y="21"/>
                    <a:pt x="24" y="18"/>
                    <a:pt x="24" y="14"/>
                  </a:cubicBezTo>
                  <a:cubicBezTo>
                    <a:pt x="24" y="0"/>
                    <a:pt x="24" y="0"/>
                    <a:pt x="24" y="0"/>
                  </a:cubicBez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1" name="Google Shape;291;p8"/>
            <p:cNvSpPr/>
            <p:nvPr/>
          </p:nvSpPr>
          <p:spPr>
            <a:xfrm>
              <a:off x="8559800" y="3022601"/>
              <a:ext cx="120650" cy="211138"/>
            </a:xfrm>
            <a:custGeom>
              <a:rect b="b" l="l" r="r" t="t"/>
              <a:pathLst>
                <a:path extrusionOk="0" h="56" w="32">
                  <a:moveTo>
                    <a:pt x="0" y="22"/>
                  </a:moveTo>
                  <a:cubicBezTo>
                    <a:pt x="0" y="27"/>
                    <a:pt x="3" y="31"/>
                    <a:pt x="8" y="32"/>
                  </a:cubicBezTo>
                  <a:cubicBezTo>
                    <a:pt x="8" y="56"/>
                    <a:pt x="8" y="56"/>
                    <a:pt x="8" y="56"/>
                  </a:cubicBezTo>
                  <a:cubicBezTo>
                    <a:pt x="24" y="56"/>
                    <a:pt x="24" y="56"/>
                    <a:pt x="24" y="56"/>
                  </a:cubicBezTo>
                  <a:cubicBezTo>
                    <a:pt x="24" y="32"/>
                    <a:pt x="24" y="32"/>
                    <a:pt x="24" y="32"/>
                  </a:cubicBezTo>
                  <a:cubicBezTo>
                    <a:pt x="29" y="31"/>
                    <a:pt x="32" y="27"/>
                    <a:pt x="32" y="22"/>
                  </a:cubicBezTo>
                  <a:cubicBezTo>
                    <a:pt x="32" y="0"/>
                    <a:pt x="32" y="0"/>
                    <a:pt x="32" y="0"/>
                  </a:cubicBezTo>
                  <a:cubicBezTo>
                    <a:pt x="0" y="0"/>
                    <a:pt x="0" y="0"/>
                    <a:pt x="0" y="0"/>
                  </a:cubicBezTo>
                  <a:lnTo>
                    <a:pt x="0" y="2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2" name="Google Shape;292;p8"/>
            <p:cNvSpPr/>
            <p:nvPr/>
          </p:nvSpPr>
          <p:spPr>
            <a:xfrm>
              <a:off x="8724900" y="2947988"/>
              <a:ext cx="60325" cy="6032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3" name="Google Shape;293;p8"/>
            <p:cNvSpPr/>
            <p:nvPr/>
          </p:nvSpPr>
          <p:spPr>
            <a:xfrm>
              <a:off x="8455025" y="2947988"/>
              <a:ext cx="60325" cy="60325"/>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4" name="Google Shape;294;p8"/>
            <p:cNvSpPr/>
            <p:nvPr/>
          </p:nvSpPr>
          <p:spPr>
            <a:xfrm>
              <a:off x="8575675" y="2917826"/>
              <a:ext cx="90488" cy="90488"/>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295" name="Google Shape;295;p8"/>
          <p:cNvGrpSpPr/>
          <p:nvPr/>
        </p:nvGrpSpPr>
        <p:grpSpPr>
          <a:xfrm>
            <a:off x="618539" y="3130197"/>
            <a:ext cx="246133" cy="246133"/>
            <a:chOff x="7718425" y="2887663"/>
            <a:chExt cx="360363" cy="360363"/>
          </a:xfrm>
        </p:grpSpPr>
        <p:sp>
          <p:nvSpPr>
            <p:cNvPr id="296" name="Google Shape;296;p8"/>
            <p:cNvSpPr/>
            <p:nvPr/>
          </p:nvSpPr>
          <p:spPr>
            <a:xfrm>
              <a:off x="7740650" y="3008313"/>
              <a:ext cx="76200" cy="746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7" name="Google Shape;297;p8"/>
            <p:cNvSpPr/>
            <p:nvPr/>
          </p:nvSpPr>
          <p:spPr>
            <a:xfrm>
              <a:off x="7718425" y="3098801"/>
              <a:ext cx="120650" cy="149225"/>
            </a:xfrm>
            <a:custGeom>
              <a:rect b="b" l="l" r="r" t="t"/>
              <a:pathLst>
                <a:path extrusionOk="0" h="40" w="32">
                  <a:moveTo>
                    <a:pt x="0" y="2"/>
                  </a:move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cubicBezTo>
                    <a:pt x="0" y="0"/>
                    <a:pt x="0" y="0"/>
                    <a:pt x="0" y="0"/>
                  </a:cubicBezTo>
                  <a:lnTo>
                    <a:pt x="0" y="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8" name="Google Shape;298;p8"/>
            <p:cNvSpPr/>
            <p:nvPr/>
          </p:nvSpPr>
          <p:spPr>
            <a:xfrm>
              <a:off x="7981950" y="3008313"/>
              <a:ext cx="74613" cy="746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299" name="Google Shape;299;p8"/>
            <p:cNvSpPr/>
            <p:nvPr/>
          </p:nvSpPr>
          <p:spPr>
            <a:xfrm>
              <a:off x="7959725" y="3098801"/>
              <a:ext cx="119063" cy="149225"/>
            </a:xfrm>
            <a:custGeom>
              <a:rect b="b" l="l" r="r" t="t"/>
              <a:pathLst>
                <a:path extrusionOk="0" h="40" w="32">
                  <a:moveTo>
                    <a:pt x="0" y="0"/>
                  </a:move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cubicBezTo>
                    <a:pt x="32" y="0"/>
                    <a:pt x="32" y="0"/>
                    <a:pt x="32" y="0"/>
                  </a:cubicBezTo>
                  <a:lnTo>
                    <a:pt x="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0" name="Google Shape;300;p8"/>
            <p:cNvSpPr/>
            <p:nvPr/>
          </p:nvSpPr>
          <p:spPr>
            <a:xfrm>
              <a:off x="7861300" y="2887663"/>
              <a:ext cx="76200" cy="74613"/>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01" name="Google Shape;301;p8"/>
            <p:cNvSpPr/>
            <p:nvPr/>
          </p:nvSpPr>
          <p:spPr>
            <a:xfrm>
              <a:off x="7839075" y="2978151"/>
              <a:ext cx="120650" cy="150813"/>
            </a:xfrm>
            <a:custGeom>
              <a:rect b="b" l="l" r="r" t="t"/>
              <a:pathLst>
                <a:path extrusionOk="0" h="40" w="32">
                  <a:moveTo>
                    <a:pt x="32" y="0"/>
                  </a:moveTo>
                  <a:cubicBezTo>
                    <a:pt x="0" y="0"/>
                    <a:pt x="0" y="0"/>
                    <a:pt x="0" y="0"/>
                  </a:cubicBezTo>
                  <a:cubicBezTo>
                    <a:pt x="0" y="2"/>
                    <a:pt x="0" y="2"/>
                    <a:pt x="0" y="2"/>
                  </a:cubicBezTo>
                  <a:cubicBezTo>
                    <a:pt x="0" y="12"/>
                    <a:pt x="1" y="20"/>
                    <a:pt x="8" y="23"/>
                  </a:cubicBezTo>
                  <a:cubicBezTo>
                    <a:pt x="8" y="40"/>
                    <a:pt x="8" y="40"/>
                    <a:pt x="8" y="40"/>
                  </a:cubicBezTo>
                  <a:cubicBezTo>
                    <a:pt x="24" y="40"/>
                    <a:pt x="24" y="40"/>
                    <a:pt x="24" y="40"/>
                  </a:cubicBezTo>
                  <a:cubicBezTo>
                    <a:pt x="24" y="23"/>
                    <a:pt x="24" y="23"/>
                    <a:pt x="24" y="23"/>
                  </a:cubicBezTo>
                  <a:cubicBezTo>
                    <a:pt x="31" y="20"/>
                    <a:pt x="32" y="12"/>
                    <a:pt x="32" y="2"/>
                  </a:cubicBezTo>
                  <a:lnTo>
                    <a:pt x="32"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9"/>
          <p:cNvPicPr preferRelativeResize="0"/>
          <p:nvPr/>
        </p:nvPicPr>
        <p:blipFill rotWithShape="1">
          <a:blip r:embed="rId3">
            <a:alphaModFix/>
          </a:blip>
          <a:srcRect b="8414" l="32109" r="17157" t="5128"/>
          <a:stretch/>
        </p:blipFill>
        <p:spPr>
          <a:xfrm>
            <a:off x="5019676" y="1502501"/>
            <a:ext cx="3738562" cy="4247446"/>
          </a:xfrm>
          <a:custGeom>
            <a:rect b="b" l="l" r="r" t="t"/>
            <a:pathLst>
              <a:path extrusionOk="0" h="4247446" w="3738562">
                <a:moveTo>
                  <a:pt x="0" y="0"/>
                </a:moveTo>
                <a:lnTo>
                  <a:pt x="3738562" y="0"/>
                </a:lnTo>
                <a:lnTo>
                  <a:pt x="3738562" y="4247446"/>
                </a:lnTo>
                <a:lnTo>
                  <a:pt x="0" y="4247446"/>
                </a:lnTo>
                <a:close/>
              </a:path>
            </a:pathLst>
          </a:custGeom>
          <a:noFill/>
          <a:ln>
            <a:noFill/>
          </a:ln>
        </p:spPr>
      </p:pic>
      <p:sp>
        <p:nvSpPr>
          <p:cNvPr id="307" name="Google Shape;307;p9"/>
          <p:cNvSpPr txBox="1"/>
          <p:nvPr>
            <p:ph type="title"/>
          </p:nvPr>
        </p:nvSpPr>
        <p:spPr>
          <a:xfrm>
            <a:off x="561976" y="583101"/>
            <a:ext cx="6648450" cy="332399"/>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1"/>
              </a:buClr>
              <a:buSzPts val="2400"/>
              <a:buFont typeface="Quattrocento Sans"/>
              <a:buNone/>
            </a:pPr>
            <a:r>
              <a:rPr lang="en-US"/>
              <a:t>Goal</a:t>
            </a:r>
            <a:endParaRPr/>
          </a:p>
        </p:txBody>
      </p:sp>
      <p:sp>
        <p:nvSpPr>
          <p:cNvPr id="308" name="Google Shape;308;p9"/>
          <p:cNvSpPr txBox="1"/>
          <p:nvPr>
            <p:ph idx="12" type="sldNum"/>
          </p:nvPr>
        </p:nvSpPr>
        <p:spPr>
          <a:xfrm>
            <a:off x="8453936" y="6409343"/>
            <a:ext cx="283464" cy="2286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309" name="Google Shape;309;p9"/>
          <p:cNvSpPr/>
          <p:nvPr/>
        </p:nvSpPr>
        <p:spPr>
          <a:xfrm>
            <a:off x="5313364" y="5616949"/>
            <a:ext cx="3151186" cy="284652"/>
          </a:xfrm>
          <a:prstGeom prst="round2SameRect">
            <a:avLst>
              <a:gd fmla="val 0" name="adj1"/>
              <a:gd fmla="val 50000" name="adj2"/>
            </a:avLst>
          </a:prstGeom>
          <a:solidFill>
            <a:srgbClr val="191F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10" name="Google Shape;310;p9"/>
          <p:cNvSpPr/>
          <p:nvPr/>
        </p:nvSpPr>
        <p:spPr>
          <a:xfrm>
            <a:off x="5019676" y="1502501"/>
            <a:ext cx="3738562" cy="4247446"/>
          </a:xfrm>
          <a:prstGeom prst="rect">
            <a:avLst/>
          </a:prstGeom>
          <a:gradFill>
            <a:gsLst>
              <a:gs pos="0">
                <a:srgbClr val="558A2D"/>
              </a:gs>
              <a:gs pos="100000">
                <a:srgbClr val="5E9732">
                  <a:alpha val="63921"/>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11" name="Google Shape;311;p9"/>
          <p:cNvSpPr/>
          <p:nvPr/>
        </p:nvSpPr>
        <p:spPr>
          <a:xfrm>
            <a:off x="5695951" y="2266048"/>
            <a:ext cx="2386012" cy="707886"/>
          </a:xfrm>
          <a:prstGeom prst="rect">
            <a:avLst/>
          </a:prstGeom>
          <a:noFill/>
          <a:ln>
            <a:noFill/>
          </a:ln>
        </p:spPr>
        <p:txBody>
          <a:bodyPr anchorCtr="0" anchor="t" bIns="45700" lIns="0" spcFirstLastPara="1" rIns="91425" wrap="square" tIns="45700">
            <a:spAutoFit/>
          </a:bodyPr>
          <a:lstStyle/>
          <a:p>
            <a:pPr indent="0" lvl="0" marL="0" marR="0" rtl="0" algn="ctr">
              <a:spcBef>
                <a:spcPts val="0"/>
              </a:spcBef>
              <a:spcAft>
                <a:spcPts val="0"/>
              </a:spcAft>
              <a:buNone/>
            </a:pPr>
            <a:r>
              <a:rPr lang="en-US" sz="2000">
                <a:solidFill>
                  <a:schemeClr val="lt1"/>
                </a:solidFill>
                <a:latin typeface="Quattrocento Sans"/>
                <a:ea typeface="Quattrocento Sans"/>
                <a:cs typeface="Quattrocento Sans"/>
                <a:sym typeface="Quattrocento Sans"/>
              </a:rPr>
              <a:t>Potential benefit to Washington State</a:t>
            </a:r>
            <a:endParaRPr/>
          </a:p>
        </p:txBody>
      </p:sp>
      <p:cxnSp>
        <p:nvCxnSpPr>
          <p:cNvPr id="312" name="Google Shape;312;p9"/>
          <p:cNvCxnSpPr/>
          <p:nvPr/>
        </p:nvCxnSpPr>
        <p:spPr>
          <a:xfrm>
            <a:off x="6550820" y="1984854"/>
            <a:ext cx="676275" cy="0"/>
          </a:xfrm>
          <a:prstGeom prst="straightConnector1">
            <a:avLst/>
          </a:prstGeom>
          <a:noFill/>
          <a:ln cap="flat" cmpd="sng" w="9525">
            <a:solidFill>
              <a:schemeClr val="lt1"/>
            </a:solidFill>
            <a:prstDash val="solid"/>
            <a:miter lim="800000"/>
            <a:headEnd len="sm" w="sm" type="none"/>
            <a:tailEnd len="sm" w="sm" type="none"/>
          </a:ln>
        </p:spPr>
      </p:cxnSp>
      <p:sp>
        <p:nvSpPr>
          <p:cNvPr id="313" name="Google Shape;313;p9"/>
          <p:cNvSpPr/>
          <p:nvPr/>
        </p:nvSpPr>
        <p:spPr>
          <a:xfrm>
            <a:off x="5530386" y="4796118"/>
            <a:ext cx="2717144" cy="1105483"/>
          </a:xfrm>
          <a:prstGeom prst="round2SameRect">
            <a:avLst>
              <a:gd fmla="val 16667" name="adj1"/>
              <a:gd fmla="val 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Quattrocento Sans"/>
                <a:ea typeface="Quattrocento Sans"/>
                <a:cs typeface="Quattrocento Sans"/>
                <a:sym typeface="Quattrocento Sans"/>
              </a:rPr>
              <a:t>$65 MILLION</a:t>
            </a:r>
            <a:endParaRPr/>
          </a:p>
          <a:p>
            <a:pPr indent="0" lvl="0" marL="0" marR="0" rtl="0" algn="ctr">
              <a:spcBef>
                <a:spcPts val="0"/>
              </a:spcBef>
              <a:spcAft>
                <a:spcPts val="0"/>
              </a:spcAft>
              <a:buNone/>
            </a:pPr>
            <a:r>
              <a:rPr lang="en-US" sz="1400">
                <a:solidFill>
                  <a:schemeClr val="lt1"/>
                </a:solidFill>
                <a:latin typeface="Quattrocento Sans"/>
                <a:ea typeface="Quattrocento Sans"/>
                <a:cs typeface="Quattrocento Sans"/>
                <a:sym typeface="Quattrocento Sans"/>
              </a:rPr>
              <a:t>in savings per year**</a:t>
            </a:r>
            <a:r>
              <a:rPr b="1" lang="en-US" sz="2000">
                <a:solidFill>
                  <a:schemeClr val="lt1"/>
                </a:solidFill>
                <a:latin typeface="Quattrocento Sans"/>
                <a:ea typeface="Quattrocento Sans"/>
                <a:cs typeface="Quattrocento Sans"/>
                <a:sym typeface="Quattrocento Sans"/>
              </a:rPr>
              <a:t> </a:t>
            </a:r>
            <a:endParaRPr/>
          </a:p>
        </p:txBody>
      </p:sp>
      <p:sp>
        <p:nvSpPr>
          <p:cNvPr id="314" name="Google Shape;314;p9"/>
          <p:cNvSpPr/>
          <p:nvPr/>
        </p:nvSpPr>
        <p:spPr>
          <a:xfrm>
            <a:off x="5448300" y="5788399"/>
            <a:ext cx="168275" cy="113202"/>
          </a:xfrm>
          <a:prstGeom prst="triangl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Quattrocento Sans"/>
              <a:ea typeface="Quattrocento Sans"/>
              <a:cs typeface="Quattrocento Sans"/>
              <a:sym typeface="Quattrocento Sans"/>
            </a:endParaRPr>
          </a:p>
        </p:txBody>
      </p:sp>
      <p:sp>
        <p:nvSpPr>
          <p:cNvPr id="315" name="Google Shape;315;p9"/>
          <p:cNvSpPr/>
          <p:nvPr/>
        </p:nvSpPr>
        <p:spPr>
          <a:xfrm>
            <a:off x="8163392" y="5788399"/>
            <a:ext cx="168275" cy="113202"/>
          </a:xfrm>
          <a:prstGeom prst="triangl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Quattrocento Sans"/>
              <a:ea typeface="Quattrocento Sans"/>
              <a:cs typeface="Quattrocento Sans"/>
              <a:sym typeface="Quattrocento Sans"/>
            </a:endParaRPr>
          </a:p>
        </p:txBody>
      </p:sp>
      <p:sp>
        <p:nvSpPr>
          <p:cNvPr id="316" name="Google Shape;316;p9"/>
          <p:cNvSpPr/>
          <p:nvPr/>
        </p:nvSpPr>
        <p:spPr>
          <a:xfrm>
            <a:off x="5659370" y="3523999"/>
            <a:ext cx="888344" cy="830997"/>
          </a:xfrm>
          <a:prstGeom prst="rect">
            <a:avLst/>
          </a:prstGeom>
          <a:noFill/>
          <a:ln>
            <a:noFill/>
          </a:ln>
        </p:spPr>
        <p:txBody>
          <a:bodyPr anchorCtr="0" anchor="t" bIns="45700" lIns="0" spcFirstLastPara="1" rIns="91425" wrap="square" tIns="45700">
            <a:spAutoFit/>
          </a:bodyPr>
          <a:lstStyle/>
          <a:p>
            <a:pPr indent="0" lvl="0" marL="0" marR="0" rtl="0" algn="ctr">
              <a:spcBef>
                <a:spcPts val="0"/>
              </a:spcBef>
              <a:spcAft>
                <a:spcPts val="0"/>
              </a:spcAft>
              <a:buNone/>
            </a:pPr>
            <a:r>
              <a:rPr b="1" lang="en-US" sz="2800">
                <a:solidFill>
                  <a:schemeClr val="lt1"/>
                </a:solidFill>
                <a:latin typeface="Quattrocento Sans"/>
                <a:ea typeface="Quattrocento Sans"/>
                <a:cs typeface="Quattrocento Sans"/>
                <a:sym typeface="Quattrocento Sans"/>
              </a:rPr>
              <a:t>$1</a:t>
            </a:r>
            <a:br>
              <a:rPr b="1" lang="en-US" sz="2000">
                <a:solidFill>
                  <a:schemeClr val="lt1"/>
                </a:solidFill>
                <a:latin typeface="Quattrocento Sans"/>
                <a:ea typeface="Quattrocento Sans"/>
                <a:cs typeface="Quattrocento Sans"/>
                <a:sym typeface="Quattrocento Sans"/>
              </a:rPr>
            </a:br>
            <a:r>
              <a:rPr lang="en-US" sz="1400">
                <a:solidFill>
                  <a:schemeClr val="lt1"/>
                </a:solidFill>
                <a:latin typeface="Quattrocento Sans"/>
                <a:ea typeface="Quattrocento Sans"/>
                <a:cs typeface="Quattrocento Sans"/>
                <a:sym typeface="Quattrocento Sans"/>
              </a:rPr>
              <a:t>million</a:t>
            </a:r>
            <a:r>
              <a:rPr b="1" lang="en-US" sz="2000">
                <a:solidFill>
                  <a:schemeClr val="lt1"/>
                </a:solidFill>
                <a:latin typeface="Quattrocento Sans"/>
                <a:ea typeface="Quattrocento Sans"/>
                <a:cs typeface="Quattrocento Sans"/>
                <a:sym typeface="Quattrocento Sans"/>
              </a:rPr>
              <a:t> </a:t>
            </a:r>
            <a:endParaRPr/>
          </a:p>
        </p:txBody>
      </p:sp>
      <p:sp>
        <p:nvSpPr>
          <p:cNvPr id="317" name="Google Shape;317;p9"/>
          <p:cNvSpPr/>
          <p:nvPr/>
        </p:nvSpPr>
        <p:spPr>
          <a:xfrm>
            <a:off x="7230201" y="3523999"/>
            <a:ext cx="888344" cy="830997"/>
          </a:xfrm>
          <a:prstGeom prst="rect">
            <a:avLst/>
          </a:prstGeom>
          <a:noFill/>
          <a:ln>
            <a:noFill/>
          </a:ln>
        </p:spPr>
        <p:txBody>
          <a:bodyPr anchorCtr="0" anchor="t" bIns="45700" lIns="0" spcFirstLastPara="1" rIns="91425" wrap="square" tIns="45700">
            <a:spAutoFit/>
          </a:bodyPr>
          <a:lstStyle/>
          <a:p>
            <a:pPr indent="0" lvl="0" marL="0" marR="0" rtl="0" algn="ctr">
              <a:spcBef>
                <a:spcPts val="0"/>
              </a:spcBef>
              <a:spcAft>
                <a:spcPts val="0"/>
              </a:spcAft>
              <a:buNone/>
            </a:pPr>
            <a:r>
              <a:rPr b="1" lang="en-US" sz="2800">
                <a:solidFill>
                  <a:schemeClr val="lt1"/>
                </a:solidFill>
                <a:latin typeface="Quattrocento Sans"/>
                <a:ea typeface="Quattrocento Sans"/>
                <a:cs typeface="Quattrocento Sans"/>
                <a:sym typeface="Quattrocento Sans"/>
              </a:rPr>
              <a:t>65</a:t>
            </a:r>
            <a:br>
              <a:rPr b="1" lang="en-US" sz="2000">
                <a:solidFill>
                  <a:schemeClr val="lt1"/>
                </a:solidFill>
                <a:latin typeface="Quattrocento Sans"/>
                <a:ea typeface="Quattrocento Sans"/>
                <a:cs typeface="Quattrocento Sans"/>
                <a:sym typeface="Quattrocento Sans"/>
              </a:rPr>
            </a:br>
            <a:r>
              <a:rPr lang="en-US" sz="1400">
                <a:solidFill>
                  <a:schemeClr val="lt1"/>
                </a:solidFill>
                <a:latin typeface="Quattrocento Sans"/>
                <a:ea typeface="Quattrocento Sans"/>
                <a:cs typeface="Quattrocento Sans"/>
                <a:sym typeface="Quattrocento Sans"/>
              </a:rPr>
              <a:t>graduates</a:t>
            </a:r>
            <a:r>
              <a:rPr b="1" lang="en-US" sz="2000">
                <a:solidFill>
                  <a:schemeClr val="lt1"/>
                </a:solidFill>
                <a:latin typeface="Quattrocento Sans"/>
                <a:ea typeface="Quattrocento Sans"/>
                <a:cs typeface="Quattrocento Sans"/>
                <a:sym typeface="Quattrocento Sans"/>
              </a:rPr>
              <a:t> </a:t>
            </a:r>
            <a:endParaRPr/>
          </a:p>
        </p:txBody>
      </p:sp>
      <p:sp>
        <p:nvSpPr>
          <p:cNvPr id="318" name="Google Shape;318;p9"/>
          <p:cNvSpPr/>
          <p:nvPr/>
        </p:nvSpPr>
        <p:spPr>
          <a:xfrm>
            <a:off x="6598023" y="3751238"/>
            <a:ext cx="376518" cy="376518"/>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id="319" name="Google Shape;319;p9"/>
          <p:cNvCxnSpPr/>
          <p:nvPr/>
        </p:nvCxnSpPr>
        <p:spPr>
          <a:xfrm>
            <a:off x="6705335" y="3939497"/>
            <a:ext cx="161895" cy="0"/>
          </a:xfrm>
          <a:prstGeom prst="straightConnector1">
            <a:avLst/>
          </a:prstGeom>
          <a:noFill/>
          <a:ln cap="rnd" cmpd="sng" w="28575">
            <a:solidFill>
              <a:schemeClr val="accent6"/>
            </a:solidFill>
            <a:prstDash val="solid"/>
            <a:round/>
            <a:headEnd len="sm" w="sm" type="none"/>
            <a:tailEnd len="sm" w="sm" type="none"/>
          </a:ln>
        </p:spPr>
      </p:cxnSp>
      <p:sp>
        <p:nvSpPr>
          <p:cNvPr id="320" name="Google Shape;320;p9"/>
          <p:cNvSpPr/>
          <p:nvPr/>
        </p:nvSpPr>
        <p:spPr>
          <a:xfrm>
            <a:off x="561976" y="5093548"/>
            <a:ext cx="4010024"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dk1"/>
                </a:solidFill>
                <a:latin typeface="Quattrocento Sans"/>
                <a:ea typeface="Quattrocento Sans"/>
                <a:cs typeface="Quattrocento Sans"/>
                <a:sym typeface="Quattrocento Sans"/>
              </a:rPr>
              <a:t>With this gap closed, 65 more students will graduate on time each year.*</a:t>
            </a:r>
            <a:endParaRPr/>
          </a:p>
        </p:txBody>
      </p:sp>
      <p:sp>
        <p:nvSpPr>
          <p:cNvPr id="321" name="Google Shape;321;p9"/>
          <p:cNvSpPr/>
          <p:nvPr/>
        </p:nvSpPr>
        <p:spPr>
          <a:xfrm>
            <a:off x="171358" y="2425857"/>
            <a:ext cx="4302030" cy="1231106"/>
          </a:xfrm>
          <a:prstGeom prst="rect">
            <a:avLst/>
          </a:prstGeom>
          <a:noFill/>
          <a:ln>
            <a:noFill/>
          </a:ln>
        </p:spPr>
        <p:txBody>
          <a:bodyPr anchorCtr="0" anchor="t" bIns="0" lIns="0" spcFirstLastPara="1" rIns="0" wrap="square" tIns="0">
            <a:spAutoFit/>
          </a:bodyPr>
          <a:lstStyle/>
          <a:p>
            <a:pPr indent="0" lvl="1" marL="457200" marR="0" rtl="0" algn="l">
              <a:spcBef>
                <a:spcPts val="0"/>
              </a:spcBef>
              <a:spcAft>
                <a:spcPts val="0"/>
              </a:spcAft>
              <a:buNone/>
            </a:pPr>
            <a:r>
              <a:rPr b="0" i="0" lang="en-US" sz="1600" u="none" cap="none" strike="noStrike">
                <a:solidFill>
                  <a:schemeClr val="dk1"/>
                </a:solidFill>
                <a:latin typeface="Quattrocento Sans"/>
                <a:ea typeface="Quattrocento Sans"/>
                <a:cs typeface="Quattrocento Sans"/>
                <a:sym typeface="Quattrocento Sans"/>
              </a:rPr>
              <a:t>Ensure that students in Bellevue have the food, clothing, housing assistance and educational support they need to achieve and graduate at the same rate as the rest of the student body by 2025.</a:t>
            </a:r>
            <a:endParaRPr/>
          </a:p>
        </p:txBody>
      </p:sp>
      <p:cxnSp>
        <p:nvCxnSpPr>
          <p:cNvPr id="322" name="Google Shape;322;p9"/>
          <p:cNvCxnSpPr/>
          <p:nvPr/>
        </p:nvCxnSpPr>
        <p:spPr>
          <a:xfrm>
            <a:off x="561976" y="3965887"/>
            <a:ext cx="3911412" cy="0"/>
          </a:xfrm>
          <a:prstGeom prst="straightConnector1">
            <a:avLst/>
          </a:prstGeom>
          <a:noFill/>
          <a:ln cap="flat" cmpd="sng" w="9525">
            <a:solidFill>
              <a:srgbClr val="D8D8D8"/>
            </a:solidFill>
            <a:prstDash val="solid"/>
            <a:miter lim="800000"/>
            <a:headEnd len="sm" w="sm" type="none"/>
            <a:tailEnd len="sm" w="sm" type="none"/>
          </a:ln>
        </p:spPr>
      </p:cxnSp>
      <p:cxnSp>
        <p:nvCxnSpPr>
          <p:cNvPr id="323" name="Google Shape;323;p9"/>
          <p:cNvCxnSpPr/>
          <p:nvPr/>
        </p:nvCxnSpPr>
        <p:spPr>
          <a:xfrm>
            <a:off x="561976" y="1502501"/>
            <a:ext cx="3911412" cy="0"/>
          </a:xfrm>
          <a:prstGeom prst="straightConnector1">
            <a:avLst/>
          </a:prstGeom>
          <a:noFill/>
          <a:ln cap="flat" cmpd="sng" w="9525">
            <a:solidFill>
              <a:srgbClr val="D8D8D8"/>
            </a:solidFill>
            <a:prstDash val="solid"/>
            <a:miter lim="800000"/>
            <a:headEnd len="sm" w="sm" type="none"/>
            <a:tailEnd len="sm" w="sm" type="none"/>
          </a:ln>
        </p:spPr>
      </p:cxnSp>
      <p:cxnSp>
        <p:nvCxnSpPr>
          <p:cNvPr id="324" name="Google Shape;324;p9"/>
          <p:cNvCxnSpPr/>
          <p:nvPr/>
        </p:nvCxnSpPr>
        <p:spPr>
          <a:xfrm>
            <a:off x="577057" y="5788399"/>
            <a:ext cx="3911412" cy="0"/>
          </a:xfrm>
          <a:prstGeom prst="straightConnector1">
            <a:avLst/>
          </a:prstGeom>
          <a:noFill/>
          <a:ln cap="flat" cmpd="sng" w="9525">
            <a:solidFill>
              <a:srgbClr val="D8D8D8"/>
            </a:solidFill>
            <a:prstDash val="solid"/>
            <a:miter lim="800000"/>
            <a:headEnd len="sm" w="sm" type="none"/>
            <a:tailEnd len="sm" w="sm" type="none"/>
          </a:ln>
        </p:spPr>
      </p:cxnSp>
      <p:grpSp>
        <p:nvGrpSpPr>
          <p:cNvPr id="325" name="Google Shape;325;p9"/>
          <p:cNvGrpSpPr/>
          <p:nvPr/>
        </p:nvGrpSpPr>
        <p:grpSpPr>
          <a:xfrm>
            <a:off x="577057" y="4227946"/>
            <a:ext cx="637682" cy="640492"/>
            <a:chOff x="2670175" y="3248025"/>
            <a:chExt cx="360363" cy="361951"/>
          </a:xfrm>
        </p:grpSpPr>
        <p:sp>
          <p:nvSpPr>
            <p:cNvPr id="326" name="Google Shape;326;p9"/>
            <p:cNvSpPr/>
            <p:nvPr/>
          </p:nvSpPr>
          <p:spPr>
            <a:xfrm>
              <a:off x="2670175" y="3354388"/>
              <a:ext cx="360363" cy="255588"/>
            </a:xfrm>
            <a:custGeom>
              <a:rect b="b" l="l" r="r" t="t"/>
              <a:pathLst>
                <a:path extrusionOk="0" h="68" w="96">
                  <a:moveTo>
                    <a:pt x="84" y="39"/>
                  </a:moveTo>
                  <a:cubicBezTo>
                    <a:pt x="58" y="32"/>
                    <a:pt x="88" y="40"/>
                    <a:pt x="63" y="33"/>
                  </a:cubicBezTo>
                  <a:cubicBezTo>
                    <a:pt x="66" y="30"/>
                    <a:pt x="69" y="25"/>
                    <a:pt x="70" y="20"/>
                  </a:cubicBezTo>
                  <a:cubicBezTo>
                    <a:pt x="73" y="19"/>
                    <a:pt x="74" y="16"/>
                    <a:pt x="74" y="12"/>
                  </a:cubicBezTo>
                  <a:cubicBezTo>
                    <a:pt x="74" y="8"/>
                    <a:pt x="73" y="5"/>
                    <a:pt x="70" y="4"/>
                  </a:cubicBezTo>
                  <a:cubicBezTo>
                    <a:pt x="70" y="0"/>
                    <a:pt x="70" y="0"/>
                    <a:pt x="70" y="0"/>
                  </a:cubicBezTo>
                  <a:cubicBezTo>
                    <a:pt x="69" y="1"/>
                    <a:pt x="68" y="1"/>
                    <a:pt x="66" y="2"/>
                  </a:cubicBezTo>
                  <a:cubicBezTo>
                    <a:pt x="66" y="6"/>
                    <a:pt x="66" y="6"/>
                    <a:pt x="66" y="6"/>
                  </a:cubicBezTo>
                  <a:cubicBezTo>
                    <a:pt x="66" y="7"/>
                    <a:pt x="67" y="8"/>
                    <a:pt x="68" y="8"/>
                  </a:cubicBezTo>
                  <a:cubicBezTo>
                    <a:pt x="70" y="8"/>
                    <a:pt x="70" y="11"/>
                    <a:pt x="70" y="12"/>
                  </a:cubicBezTo>
                  <a:cubicBezTo>
                    <a:pt x="70" y="13"/>
                    <a:pt x="70" y="16"/>
                    <a:pt x="68" y="16"/>
                  </a:cubicBezTo>
                  <a:cubicBezTo>
                    <a:pt x="67" y="16"/>
                    <a:pt x="66" y="17"/>
                    <a:pt x="66" y="18"/>
                  </a:cubicBezTo>
                  <a:cubicBezTo>
                    <a:pt x="66" y="28"/>
                    <a:pt x="53" y="36"/>
                    <a:pt x="48" y="36"/>
                  </a:cubicBezTo>
                  <a:cubicBezTo>
                    <a:pt x="43" y="36"/>
                    <a:pt x="30" y="28"/>
                    <a:pt x="30" y="18"/>
                  </a:cubicBezTo>
                  <a:cubicBezTo>
                    <a:pt x="30" y="17"/>
                    <a:pt x="29" y="16"/>
                    <a:pt x="28" y="16"/>
                  </a:cubicBezTo>
                  <a:cubicBezTo>
                    <a:pt x="26" y="16"/>
                    <a:pt x="25" y="13"/>
                    <a:pt x="25" y="12"/>
                  </a:cubicBezTo>
                  <a:cubicBezTo>
                    <a:pt x="25" y="11"/>
                    <a:pt x="26" y="8"/>
                    <a:pt x="28" y="8"/>
                  </a:cubicBezTo>
                  <a:cubicBezTo>
                    <a:pt x="29" y="8"/>
                    <a:pt x="30" y="7"/>
                    <a:pt x="30" y="6"/>
                  </a:cubicBezTo>
                  <a:cubicBezTo>
                    <a:pt x="30" y="2"/>
                    <a:pt x="30" y="2"/>
                    <a:pt x="30" y="2"/>
                  </a:cubicBezTo>
                  <a:cubicBezTo>
                    <a:pt x="28" y="1"/>
                    <a:pt x="27" y="1"/>
                    <a:pt x="26" y="0"/>
                  </a:cubicBezTo>
                  <a:cubicBezTo>
                    <a:pt x="26" y="4"/>
                    <a:pt x="26" y="4"/>
                    <a:pt x="26" y="4"/>
                  </a:cubicBezTo>
                  <a:cubicBezTo>
                    <a:pt x="25" y="5"/>
                    <a:pt x="24" y="6"/>
                    <a:pt x="23" y="7"/>
                  </a:cubicBezTo>
                  <a:cubicBezTo>
                    <a:pt x="22" y="8"/>
                    <a:pt x="21" y="10"/>
                    <a:pt x="21" y="12"/>
                  </a:cubicBezTo>
                  <a:cubicBezTo>
                    <a:pt x="21" y="16"/>
                    <a:pt x="23" y="19"/>
                    <a:pt x="26" y="20"/>
                  </a:cubicBezTo>
                  <a:cubicBezTo>
                    <a:pt x="27" y="25"/>
                    <a:pt x="30" y="30"/>
                    <a:pt x="33" y="33"/>
                  </a:cubicBezTo>
                  <a:cubicBezTo>
                    <a:pt x="23" y="36"/>
                    <a:pt x="22" y="36"/>
                    <a:pt x="12" y="39"/>
                  </a:cubicBezTo>
                  <a:cubicBezTo>
                    <a:pt x="5" y="42"/>
                    <a:pt x="0" y="49"/>
                    <a:pt x="0" y="56"/>
                  </a:cubicBezTo>
                  <a:cubicBezTo>
                    <a:pt x="0" y="68"/>
                    <a:pt x="0" y="68"/>
                    <a:pt x="0" y="68"/>
                  </a:cubicBezTo>
                  <a:cubicBezTo>
                    <a:pt x="96" y="68"/>
                    <a:pt x="96" y="68"/>
                    <a:pt x="96" y="68"/>
                  </a:cubicBezTo>
                  <a:cubicBezTo>
                    <a:pt x="96" y="56"/>
                    <a:pt x="96" y="56"/>
                    <a:pt x="96" y="56"/>
                  </a:cubicBezTo>
                  <a:cubicBezTo>
                    <a:pt x="96" y="49"/>
                    <a:pt x="91" y="42"/>
                    <a:pt x="84" y="39"/>
                  </a:cubicBezTo>
                  <a:close/>
                  <a:moveTo>
                    <a:pt x="48" y="55"/>
                  </a:moveTo>
                  <a:cubicBezTo>
                    <a:pt x="31" y="38"/>
                    <a:pt x="31" y="38"/>
                    <a:pt x="31" y="38"/>
                  </a:cubicBezTo>
                  <a:cubicBezTo>
                    <a:pt x="33" y="38"/>
                    <a:pt x="35" y="37"/>
                    <a:pt x="38" y="37"/>
                  </a:cubicBezTo>
                  <a:cubicBezTo>
                    <a:pt x="42" y="39"/>
                    <a:pt x="46" y="40"/>
                    <a:pt x="48" y="40"/>
                  </a:cubicBezTo>
                  <a:cubicBezTo>
                    <a:pt x="50" y="40"/>
                    <a:pt x="54" y="39"/>
                    <a:pt x="58" y="37"/>
                  </a:cubicBezTo>
                  <a:cubicBezTo>
                    <a:pt x="61" y="37"/>
                    <a:pt x="63" y="38"/>
                    <a:pt x="65" y="38"/>
                  </a:cubicBezTo>
                  <a:lnTo>
                    <a:pt x="48" y="5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7" name="Google Shape;327;p9"/>
            <p:cNvSpPr/>
            <p:nvPr/>
          </p:nvSpPr>
          <p:spPr>
            <a:xfrm>
              <a:off x="2798763" y="3376613"/>
              <a:ext cx="44450" cy="22225"/>
            </a:xfrm>
            <a:custGeom>
              <a:rect b="b" l="l" r="r" t="t"/>
              <a:pathLst>
                <a:path extrusionOk="0" h="6" w="12">
                  <a:moveTo>
                    <a:pt x="6" y="0"/>
                  </a:move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lnTo>
                    <a:pt x="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8" name="Google Shape;328;p9"/>
            <p:cNvSpPr/>
            <p:nvPr/>
          </p:nvSpPr>
          <p:spPr>
            <a:xfrm>
              <a:off x="2857500" y="3376613"/>
              <a:ext cx="46038" cy="22225"/>
            </a:xfrm>
            <a:custGeom>
              <a:rect b="b" l="l" r="r" t="t"/>
              <a:pathLst>
                <a:path extrusionOk="0" h="6" w="12">
                  <a:moveTo>
                    <a:pt x="6" y="0"/>
                  </a:moveTo>
                  <a:cubicBezTo>
                    <a:pt x="5" y="0"/>
                    <a:pt x="5" y="0"/>
                    <a:pt x="5" y="0"/>
                  </a:cubicBezTo>
                  <a:cubicBezTo>
                    <a:pt x="4" y="0"/>
                    <a:pt x="2" y="0"/>
                    <a:pt x="1" y="1"/>
                  </a:cubicBezTo>
                  <a:cubicBezTo>
                    <a:pt x="0" y="2"/>
                    <a:pt x="0" y="3"/>
                    <a:pt x="0" y="4"/>
                  </a:cubicBezTo>
                  <a:cubicBezTo>
                    <a:pt x="0" y="5"/>
                    <a:pt x="1" y="6"/>
                    <a:pt x="2" y="6"/>
                  </a:cubicBezTo>
                  <a:cubicBezTo>
                    <a:pt x="3" y="6"/>
                    <a:pt x="4" y="5"/>
                    <a:pt x="4" y="4"/>
                  </a:cubicBezTo>
                  <a:cubicBezTo>
                    <a:pt x="4" y="4"/>
                    <a:pt x="5" y="4"/>
                    <a:pt x="5" y="4"/>
                  </a:cubicBezTo>
                  <a:cubicBezTo>
                    <a:pt x="6" y="4"/>
                    <a:pt x="6" y="4"/>
                    <a:pt x="6" y="4"/>
                  </a:cubicBezTo>
                  <a:cubicBezTo>
                    <a:pt x="7" y="4"/>
                    <a:pt x="7" y="4"/>
                    <a:pt x="7" y="4"/>
                  </a:cubicBezTo>
                  <a:cubicBezTo>
                    <a:pt x="7" y="4"/>
                    <a:pt x="8" y="4"/>
                    <a:pt x="8" y="4"/>
                  </a:cubicBezTo>
                  <a:cubicBezTo>
                    <a:pt x="8" y="5"/>
                    <a:pt x="9" y="6"/>
                    <a:pt x="10" y="6"/>
                  </a:cubicBezTo>
                  <a:cubicBezTo>
                    <a:pt x="11" y="6"/>
                    <a:pt x="12" y="5"/>
                    <a:pt x="12" y="4"/>
                  </a:cubicBezTo>
                  <a:cubicBezTo>
                    <a:pt x="12" y="3"/>
                    <a:pt x="12" y="2"/>
                    <a:pt x="11" y="1"/>
                  </a:cubicBezTo>
                  <a:cubicBezTo>
                    <a:pt x="10" y="0"/>
                    <a:pt x="8" y="0"/>
                    <a:pt x="7" y="0"/>
                  </a:cubicBezTo>
                  <a:lnTo>
                    <a:pt x="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29" name="Google Shape;329;p9"/>
            <p:cNvSpPr/>
            <p:nvPr/>
          </p:nvSpPr>
          <p:spPr>
            <a:xfrm>
              <a:off x="2768600" y="3324225"/>
              <a:ext cx="165100" cy="36513"/>
            </a:xfrm>
            <a:custGeom>
              <a:rect b="b" l="l" r="r" t="t"/>
              <a:pathLst>
                <a:path extrusionOk="0" h="10" w="44">
                  <a:moveTo>
                    <a:pt x="44" y="0"/>
                  </a:moveTo>
                  <a:cubicBezTo>
                    <a:pt x="43" y="0"/>
                    <a:pt x="23" y="4"/>
                    <a:pt x="22" y="4"/>
                  </a:cubicBezTo>
                  <a:cubicBezTo>
                    <a:pt x="22" y="4"/>
                    <a:pt x="22" y="4"/>
                    <a:pt x="22" y="4"/>
                  </a:cubicBezTo>
                  <a:cubicBezTo>
                    <a:pt x="21" y="4"/>
                    <a:pt x="1" y="0"/>
                    <a:pt x="0" y="0"/>
                  </a:cubicBezTo>
                  <a:cubicBezTo>
                    <a:pt x="0" y="2"/>
                    <a:pt x="0" y="2"/>
                    <a:pt x="0" y="2"/>
                  </a:cubicBezTo>
                  <a:cubicBezTo>
                    <a:pt x="0" y="2"/>
                    <a:pt x="0" y="3"/>
                    <a:pt x="0" y="3"/>
                  </a:cubicBezTo>
                  <a:cubicBezTo>
                    <a:pt x="0" y="3"/>
                    <a:pt x="0" y="3"/>
                    <a:pt x="0" y="3"/>
                  </a:cubicBezTo>
                  <a:cubicBezTo>
                    <a:pt x="1" y="3"/>
                    <a:pt x="1" y="3"/>
                    <a:pt x="1" y="3"/>
                  </a:cubicBezTo>
                  <a:cubicBezTo>
                    <a:pt x="1" y="3"/>
                    <a:pt x="7" y="10"/>
                    <a:pt x="22" y="10"/>
                  </a:cubicBezTo>
                  <a:cubicBezTo>
                    <a:pt x="37" y="10"/>
                    <a:pt x="43" y="3"/>
                    <a:pt x="43" y="3"/>
                  </a:cubicBezTo>
                  <a:cubicBezTo>
                    <a:pt x="44" y="3"/>
                    <a:pt x="44" y="3"/>
                    <a:pt x="44" y="3"/>
                  </a:cubicBezTo>
                  <a:cubicBezTo>
                    <a:pt x="44" y="3"/>
                    <a:pt x="44" y="3"/>
                    <a:pt x="44" y="3"/>
                  </a:cubicBezTo>
                  <a:cubicBezTo>
                    <a:pt x="44" y="3"/>
                    <a:pt x="44" y="2"/>
                    <a:pt x="44" y="2"/>
                  </a:cubicBezTo>
                  <a:lnTo>
                    <a:pt x="4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0" name="Google Shape;330;p9"/>
            <p:cNvSpPr/>
            <p:nvPr/>
          </p:nvSpPr>
          <p:spPr>
            <a:xfrm>
              <a:off x="2670175" y="3248025"/>
              <a:ext cx="360363" cy="211138"/>
            </a:xfrm>
            <a:custGeom>
              <a:rect b="b" l="l" r="r" t="t"/>
              <a:pathLst>
                <a:path extrusionOk="0" h="56" w="96">
                  <a:moveTo>
                    <a:pt x="2" y="12"/>
                  </a:moveTo>
                  <a:cubicBezTo>
                    <a:pt x="10" y="13"/>
                    <a:pt x="10" y="13"/>
                    <a:pt x="10" y="13"/>
                  </a:cubicBezTo>
                  <a:cubicBezTo>
                    <a:pt x="10" y="13"/>
                    <a:pt x="10" y="13"/>
                    <a:pt x="10" y="13"/>
                  </a:cubicBezTo>
                  <a:cubicBezTo>
                    <a:pt x="10" y="17"/>
                    <a:pt x="10" y="17"/>
                    <a:pt x="10" y="17"/>
                  </a:cubicBezTo>
                  <a:cubicBezTo>
                    <a:pt x="10" y="26"/>
                    <a:pt x="10" y="26"/>
                    <a:pt x="10" y="26"/>
                  </a:cubicBezTo>
                  <a:cubicBezTo>
                    <a:pt x="4" y="54"/>
                    <a:pt x="4" y="54"/>
                    <a:pt x="4" y="54"/>
                  </a:cubicBezTo>
                  <a:cubicBezTo>
                    <a:pt x="4" y="54"/>
                    <a:pt x="4" y="55"/>
                    <a:pt x="4" y="55"/>
                  </a:cubicBezTo>
                  <a:cubicBezTo>
                    <a:pt x="5" y="56"/>
                    <a:pt x="5" y="56"/>
                    <a:pt x="6" y="56"/>
                  </a:cubicBezTo>
                  <a:cubicBezTo>
                    <a:pt x="18" y="56"/>
                    <a:pt x="18" y="56"/>
                    <a:pt x="18" y="56"/>
                  </a:cubicBezTo>
                  <a:cubicBezTo>
                    <a:pt x="19" y="56"/>
                    <a:pt x="19" y="56"/>
                    <a:pt x="20" y="55"/>
                  </a:cubicBezTo>
                  <a:cubicBezTo>
                    <a:pt x="20" y="55"/>
                    <a:pt x="20" y="54"/>
                    <a:pt x="20" y="54"/>
                  </a:cubicBezTo>
                  <a:cubicBezTo>
                    <a:pt x="14" y="26"/>
                    <a:pt x="14" y="26"/>
                    <a:pt x="14" y="26"/>
                  </a:cubicBezTo>
                  <a:cubicBezTo>
                    <a:pt x="14" y="18"/>
                    <a:pt x="14" y="18"/>
                    <a:pt x="14" y="18"/>
                  </a:cubicBezTo>
                  <a:cubicBezTo>
                    <a:pt x="14" y="14"/>
                    <a:pt x="14" y="14"/>
                    <a:pt x="14" y="14"/>
                  </a:cubicBezTo>
                  <a:cubicBezTo>
                    <a:pt x="14" y="14"/>
                    <a:pt x="14" y="14"/>
                    <a:pt x="14" y="14"/>
                  </a:cubicBezTo>
                  <a:cubicBezTo>
                    <a:pt x="30" y="17"/>
                    <a:pt x="14" y="14"/>
                    <a:pt x="48" y="20"/>
                  </a:cubicBezTo>
                  <a:cubicBezTo>
                    <a:pt x="48" y="20"/>
                    <a:pt x="48" y="20"/>
                    <a:pt x="48" y="20"/>
                  </a:cubicBezTo>
                  <a:cubicBezTo>
                    <a:pt x="94" y="12"/>
                    <a:pt x="94" y="12"/>
                    <a:pt x="94" y="12"/>
                  </a:cubicBezTo>
                  <a:cubicBezTo>
                    <a:pt x="95" y="12"/>
                    <a:pt x="96" y="11"/>
                    <a:pt x="96" y="10"/>
                  </a:cubicBezTo>
                  <a:cubicBezTo>
                    <a:pt x="96" y="10"/>
                    <a:pt x="96" y="10"/>
                    <a:pt x="96" y="10"/>
                  </a:cubicBezTo>
                  <a:cubicBezTo>
                    <a:pt x="96" y="9"/>
                    <a:pt x="95" y="8"/>
                    <a:pt x="94" y="8"/>
                  </a:cubicBezTo>
                  <a:cubicBezTo>
                    <a:pt x="50" y="0"/>
                    <a:pt x="61" y="2"/>
                    <a:pt x="48" y="0"/>
                  </a:cubicBezTo>
                  <a:cubicBezTo>
                    <a:pt x="48" y="0"/>
                    <a:pt x="48" y="0"/>
                    <a:pt x="48" y="0"/>
                  </a:cubicBezTo>
                  <a:cubicBezTo>
                    <a:pt x="2" y="8"/>
                    <a:pt x="2" y="8"/>
                    <a:pt x="2" y="8"/>
                  </a:cubicBezTo>
                  <a:cubicBezTo>
                    <a:pt x="1" y="8"/>
                    <a:pt x="0" y="9"/>
                    <a:pt x="0" y="10"/>
                  </a:cubicBezTo>
                  <a:cubicBezTo>
                    <a:pt x="0" y="10"/>
                    <a:pt x="0" y="10"/>
                    <a:pt x="0" y="10"/>
                  </a:cubicBezTo>
                  <a:cubicBezTo>
                    <a:pt x="0" y="11"/>
                    <a:pt x="1" y="12"/>
                    <a:pt x="2" y="1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grpSp>
        <p:nvGrpSpPr>
          <p:cNvPr id="331" name="Google Shape;331;p9"/>
          <p:cNvGrpSpPr/>
          <p:nvPr/>
        </p:nvGrpSpPr>
        <p:grpSpPr>
          <a:xfrm>
            <a:off x="614233" y="1677029"/>
            <a:ext cx="612400" cy="643442"/>
            <a:chOff x="4840288" y="5394325"/>
            <a:chExt cx="344488" cy="361950"/>
          </a:xfrm>
        </p:grpSpPr>
        <p:sp>
          <p:nvSpPr>
            <p:cNvPr id="332" name="Google Shape;332;p9"/>
            <p:cNvSpPr/>
            <p:nvPr/>
          </p:nvSpPr>
          <p:spPr>
            <a:xfrm>
              <a:off x="4840288" y="5394325"/>
              <a:ext cx="344488" cy="46038"/>
            </a:xfrm>
            <a:custGeom>
              <a:rect b="b" l="l" r="r" t="t"/>
              <a:pathLst>
                <a:path extrusionOk="0" h="12" w="92">
                  <a:moveTo>
                    <a:pt x="92" y="12"/>
                  </a:moveTo>
                  <a:cubicBezTo>
                    <a:pt x="92" y="2"/>
                    <a:pt x="92" y="2"/>
                    <a:pt x="92" y="2"/>
                  </a:cubicBezTo>
                  <a:cubicBezTo>
                    <a:pt x="92" y="1"/>
                    <a:pt x="91" y="0"/>
                    <a:pt x="90" y="0"/>
                  </a:cubicBezTo>
                  <a:cubicBezTo>
                    <a:pt x="2" y="0"/>
                    <a:pt x="2" y="0"/>
                    <a:pt x="2" y="0"/>
                  </a:cubicBezTo>
                  <a:cubicBezTo>
                    <a:pt x="1" y="0"/>
                    <a:pt x="0" y="1"/>
                    <a:pt x="0" y="2"/>
                  </a:cubicBezTo>
                  <a:cubicBezTo>
                    <a:pt x="0" y="12"/>
                    <a:pt x="0" y="12"/>
                    <a:pt x="0" y="12"/>
                  </a:cubicBezTo>
                  <a:lnTo>
                    <a:pt x="92" y="1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sp>
          <p:nvSpPr>
            <p:cNvPr id="333" name="Google Shape;333;p9"/>
            <p:cNvSpPr/>
            <p:nvPr/>
          </p:nvSpPr>
          <p:spPr>
            <a:xfrm>
              <a:off x="4840288" y="5454650"/>
              <a:ext cx="344488" cy="301625"/>
            </a:xfrm>
            <a:custGeom>
              <a:rect b="b" l="l" r="r" t="t"/>
              <a:pathLst>
                <a:path extrusionOk="0" h="80" w="92">
                  <a:moveTo>
                    <a:pt x="90" y="52"/>
                  </a:moveTo>
                  <a:cubicBezTo>
                    <a:pt x="84" y="52"/>
                    <a:pt x="84" y="52"/>
                    <a:pt x="84" y="52"/>
                  </a:cubicBezTo>
                  <a:cubicBezTo>
                    <a:pt x="84" y="0"/>
                    <a:pt x="84" y="0"/>
                    <a:pt x="84" y="0"/>
                  </a:cubicBezTo>
                  <a:cubicBezTo>
                    <a:pt x="8" y="0"/>
                    <a:pt x="8" y="0"/>
                    <a:pt x="8" y="0"/>
                  </a:cubicBezTo>
                  <a:cubicBezTo>
                    <a:pt x="8" y="52"/>
                    <a:pt x="8" y="52"/>
                    <a:pt x="8" y="52"/>
                  </a:cubicBezTo>
                  <a:cubicBezTo>
                    <a:pt x="2" y="52"/>
                    <a:pt x="2" y="52"/>
                    <a:pt x="2" y="52"/>
                  </a:cubicBezTo>
                  <a:cubicBezTo>
                    <a:pt x="1" y="52"/>
                    <a:pt x="0" y="53"/>
                    <a:pt x="0" y="54"/>
                  </a:cubicBezTo>
                  <a:cubicBezTo>
                    <a:pt x="0" y="55"/>
                    <a:pt x="1" y="56"/>
                    <a:pt x="2" y="56"/>
                  </a:cubicBezTo>
                  <a:cubicBezTo>
                    <a:pt x="44" y="56"/>
                    <a:pt x="44" y="56"/>
                    <a:pt x="44" y="56"/>
                  </a:cubicBezTo>
                  <a:cubicBezTo>
                    <a:pt x="44" y="64"/>
                    <a:pt x="44" y="64"/>
                    <a:pt x="44" y="64"/>
                  </a:cubicBezTo>
                  <a:cubicBezTo>
                    <a:pt x="41" y="65"/>
                    <a:pt x="38" y="68"/>
                    <a:pt x="38" y="72"/>
                  </a:cubicBezTo>
                  <a:cubicBezTo>
                    <a:pt x="38" y="76"/>
                    <a:pt x="42" y="80"/>
                    <a:pt x="46" y="80"/>
                  </a:cubicBezTo>
                  <a:cubicBezTo>
                    <a:pt x="50" y="80"/>
                    <a:pt x="54" y="76"/>
                    <a:pt x="54" y="72"/>
                  </a:cubicBezTo>
                  <a:cubicBezTo>
                    <a:pt x="54" y="68"/>
                    <a:pt x="51" y="65"/>
                    <a:pt x="48" y="64"/>
                  </a:cubicBezTo>
                  <a:cubicBezTo>
                    <a:pt x="48" y="56"/>
                    <a:pt x="48" y="56"/>
                    <a:pt x="48" y="56"/>
                  </a:cubicBezTo>
                  <a:cubicBezTo>
                    <a:pt x="90" y="56"/>
                    <a:pt x="90" y="56"/>
                    <a:pt x="90" y="56"/>
                  </a:cubicBezTo>
                  <a:cubicBezTo>
                    <a:pt x="91" y="56"/>
                    <a:pt x="92" y="55"/>
                    <a:pt x="92" y="54"/>
                  </a:cubicBezTo>
                  <a:cubicBezTo>
                    <a:pt x="92" y="53"/>
                    <a:pt x="91" y="52"/>
                    <a:pt x="90" y="52"/>
                  </a:cubicBezTo>
                  <a:close/>
                  <a:moveTo>
                    <a:pt x="26" y="22"/>
                  </a:moveTo>
                  <a:cubicBezTo>
                    <a:pt x="31" y="22"/>
                    <a:pt x="35" y="26"/>
                    <a:pt x="35" y="31"/>
                  </a:cubicBezTo>
                  <a:cubicBezTo>
                    <a:pt x="35" y="35"/>
                    <a:pt x="32" y="38"/>
                    <a:pt x="28" y="39"/>
                  </a:cubicBezTo>
                  <a:cubicBezTo>
                    <a:pt x="28" y="42"/>
                    <a:pt x="28" y="42"/>
                    <a:pt x="28" y="42"/>
                  </a:cubicBezTo>
                  <a:cubicBezTo>
                    <a:pt x="28" y="43"/>
                    <a:pt x="27" y="44"/>
                    <a:pt x="26" y="44"/>
                  </a:cubicBezTo>
                  <a:cubicBezTo>
                    <a:pt x="25" y="44"/>
                    <a:pt x="24" y="43"/>
                    <a:pt x="24" y="42"/>
                  </a:cubicBezTo>
                  <a:cubicBezTo>
                    <a:pt x="24" y="39"/>
                    <a:pt x="24" y="39"/>
                    <a:pt x="24" y="39"/>
                  </a:cubicBezTo>
                  <a:cubicBezTo>
                    <a:pt x="20" y="38"/>
                    <a:pt x="17" y="35"/>
                    <a:pt x="17" y="31"/>
                  </a:cubicBezTo>
                  <a:cubicBezTo>
                    <a:pt x="17" y="30"/>
                    <a:pt x="18" y="29"/>
                    <a:pt x="19" y="29"/>
                  </a:cubicBezTo>
                  <a:cubicBezTo>
                    <a:pt x="20" y="29"/>
                    <a:pt x="21" y="30"/>
                    <a:pt x="21" y="31"/>
                  </a:cubicBezTo>
                  <a:cubicBezTo>
                    <a:pt x="21" y="33"/>
                    <a:pt x="23" y="35"/>
                    <a:pt x="26" y="35"/>
                  </a:cubicBezTo>
                  <a:cubicBezTo>
                    <a:pt x="29" y="35"/>
                    <a:pt x="31" y="33"/>
                    <a:pt x="31" y="31"/>
                  </a:cubicBezTo>
                  <a:cubicBezTo>
                    <a:pt x="31" y="28"/>
                    <a:pt x="29" y="26"/>
                    <a:pt x="26" y="26"/>
                  </a:cubicBezTo>
                  <a:cubicBezTo>
                    <a:pt x="21" y="26"/>
                    <a:pt x="17" y="22"/>
                    <a:pt x="17" y="17"/>
                  </a:cubicBezTo>
                  <a:cubicBezTo>
                    <a:pt x="17" y="13"/>
                    <a:pt x="20" y="10"/>
                    <a:pt x="24" y="9"/>
                  </a:cubicBezTo>
                  <a:cubicBezTo>
                    <a:pt x="24" y="6"/>
                    <a:pt x="24" y="6"/>
                    <a:pt x="24" y="6"/>
                  </a:cubicBezTo>
                  <a:cubicBezTo>
                    <a:pt x="24" y="5"/>
                    <a:pt x="25" y="4"/>
                    <a:pt x="26" y="4"/>
                  </a:cubicBezTo>
                  <a:cubicBezTo>
                    <a:pt x="27" y="4"/>
                    <a:pt x="28" y="5"/>
                    <a:pt x="28" y="6"/>
                  </a:cubicBezTo>
                  <a:cubicBezTo>
                    <a:pt x="28" y="9"/>
                    <a:pt x="28" y="9"/>
                    <a:pt x="28" y="9"/>
                  </a:cubicBezTo>
                  <a:cubicBezTo>
                    <a:pt x="32" y="10"/>
                    <a:pt x="35" y="13"/>
                    <a:pt x="35" y="17"/>
                  </a:cubicBezTo>
                  <a:cubicBezTo>
                    <a:pt x="35" y="18"/>
                    <a:pt x="34" y="19"/>
                    <a:pt x="33" y="19"/>
                  </a:cubicBezTo>
                  <a:cubicBezTo>
                    <a:pt x="32" y="19"/>
                    <a:pt x="31" y="18"/>
                    <a:pt x="31" y="17"/>
                  </a:cubicBezTo>
                  <a:cubicBezTo>
                    <a:pt x="31" y="15"/>
                    <a:pt x="29" y="12"/>
                    <a:pt x="26" y="12"/>
                  </a:cubicBezTo>
                  <a:cubicBezTo>
                    <a:pt x="23" y="12"/>
                    <a:pt x="21" y="15"/>
                    <a:pt x="21" y="17"/>
                  </a:cubicBezTo>
                  <a:cubicBezTo>
                    <a:pt x="21" y="20"/>
                    <a:pt x="23" y="22"/>
                    <a:pt x="26" y="22"/>
                  </a:cubicBezTo>
                  <a:close/>
                  <a:moveTo>
                    <a:pt x="50" y="72"/>
                  </a:moveTo>
                  <a:cubicBezTo>
                    <a:pt x="50" y="74"/>
                    <a:pt x="48" y="76"/>
                    <a:pt x="46" y="76"/>
                  </a:cubicBezTo>
                  <a:cubicBezTo>
                    <a:pt x="44" y="76"/>
                    <a:pt x="42" y="74"/>
                    <a:pt x="42" y="72"/>
                  </a:cubicBezTo>
                  <a:cubicBezTo>
                    <a:pt x="42" y="70"/>
                    <a:pt x="44" y="68"/>
                    <a:pt x="46" y="68"/>
                  </a:cubicBezTo>
                  <a:cubicBezTo>
                    <a:pt x="48" y="68"/>
                    <a:pt x="50" y="70"/>
                    <a:pt x="50" y="72"/>
                  </a:cubicBezTo>
                  <a:close/>
                  <a:moveTo>
                    <a:pt x="56" y="46"/>
                  </a:moveTo>
                  <a:cubicBezTo>
                    <a:pt x="56" y="47"/>
                    <a:pt x="55" y="48"/>
                    <a:pt x="54" y="48"/>
                  </a:cubicBezTo>
                  <a:cubicBezTo>
                    <a:pt x="46" y="48"/>
                    <a:pt x="46" y="48"/>
                    <a:pt x="46" y="48"/>
                  </a:cubicBezTo>
                  <a:cubicBezTo>
                    <a:pt x="45" y="48"/>
                    <a:pt x="44" y="47"/>
                    <a:pt x="44" y="46"/>
                  </a:cubicBezTo>
                  <a:cubicBezTo>
                    <a:pt x="44" y="30"/>
                    <a:pt x="44" y="30"/>
                    <a:pt x="44" y="30"/>
                  </a:cubicBezTo>
                  <a:cubicBezTo>
                    <a:pt x="44" y="29"/>
                    <a:pt x="45" y="28"/>
                    <a:pt x="46" y="28"/>
                  </a:cubicBezTo>
                  <a:cubicBezTo>
                    <a:pt x="54" y="28"/>
                    <a:pt x="54" y="28"/>
                    <a:pt x="54" y="28"/>
                  </a:cubicBezTo>
                  <a:cubicBezTo>
                    <a:pt x="55" y="28"/>
                    <a:pt x="56" y="29"/>
                    <a:pt x="56" y="30"/>
                  </a:cubicBezTo>
                  <a:lnTo>
                    <a:pt x="56" y="46"/>
                  </a:lnTo>
                  <a:close/>
                  <a:moveTo>
                    <a:pt x="72" y="46"/>
                  </a:moveTo>
                  <a:cubicBezTo>
                    <a:pt x="72" y="47"/>
                    <a:pt x="71" y="48"/>
                    <a:pt x="70" y="48"/>
                  </a:cubicBezTo>
                  <a:cubicBezTo>
                    <a:pt x="62" y="48"/>
                    <a:pt x="62" y="48"/>
                    <a:pt x="62" y="48"/>
                  </a:cubicBezTo>
                  <a:cubicBezTo>
                    <a:pt x="61" y="48"/>
                    <a:pt x="60" y="47"/>
                    <a:pt x="60" y="46"/>
                  </a:cubicBezTo>
                  <a:cubicBezTo>
                    <a:pt x="60" y="10"/>
                    <a:pt x="60" y="10"/>
                    <a:pt x="60" y="10"/>
                  </a:cubicBezTo>
                  <a:cubicBezTo>
                    <a:pt x="60" y="9"/>
                    <a:pt x="61" y="8"/>
                    <a:pt x="62" y="8"/>
                  </a:cubicBezTo>
                  <a:cubicBezTo>
                    <a:pt x="70" y="8"/>
                    <a:pt x="70" y="8"/>
                    <a:pt x="70" y="8"/>
                  </a:cubicBezTo>
                  <a:cubicBezTo>
                    <a:pt x="71" y="8"/>
                    <a:pt x="72" y="9"/>
                    <a:pt x="72" y="10"/>
                  </a:cubicBezTo>
                  <a:lnTo>
                    <a:pt x="72" y="4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p:txBody>
        </p:sp>
      </p:grpSp>
      <p:sp>
        <p:nvSpPr>
          <p:cNvPr id="334" name="Google Shape;334;p9"/>
          <p:cNvSpPr txBox="1"/>
          <p:nvPr>
            <p:ph idx="11" type="ftr"/>
          </p:nvPr>
        </p:nvSpPr>
        <p:spPr>
          <a:xfrm>
            <a:off x="561975" y="6347520"/>
            <a:ext cx="7383539" cy="365125"/>
          </a:xfrm>
          <a:prstGeom prst="rect">
            <a:avLst/>
          </a:prstGeom>
          <a:noFill/>
          <a:ln>
            <a:noFill/>
          </a:ln>
        </p:spPr>
        <p:txBody>
          <a:bodyPr anchorCtr="0" anchor="ctr" bIns="45700" lIns="0" spcFirstLastPara="1" rIns="91425" wrap="square" tIns="45700">
            <a:noAutofit/>
          </a:bodyPr>
          <a:lstStyle/>
          <a:p>
            <a:pPr indent="0" lvl="0" marL="0" rtl="0" algn="l">
              <a:spcBef>
                <a:spcPts val="0"/>
              </a:spcBef>
              <a:spcAft>
                <a:spcPts val="0"/>
              </a:spcAft>
              <a:buNone/>
            </a:pPr>
            <a:r>
              <a:rPr lang="en-US"/>
              <a:t>* Based on the current gap in graduation rates between low-income students and the student body as a whole in Bellevue Public Schools.</a:t>
            </a:r>
            <a:endParaRPr/>
          </a:p>
          <a:p>
            <a:pPr indent="0" lvl="0" marL="0" rtl="0" algn="l">
              <a:spcBef>
                <a:spcPts val="0"/>
              </a:spcBef>
              <a:spcAft>
                <a:spcPts val="0"/>
              </a:spcAft>
              <a:buNone/>
            </a:pPr>
            <a:r>
              <a:rPr lang="en-US"/>
              <a:t>** Source: The Economic Value of Opportunity Youth by Belfield, CUNY; Levin &amp; Rosen, Columbia University; January 2012</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33">
      <a:dk1>
        <a:srgbClr val="000000"/>
      </a:dk1>
      <a:lt1>
        <a:srgbClr val="FFFFFF"/>
      </a:lt1>
      <a:dk2>
        <a:srgbClr val="262626"/>
      </a:dk2>
      <a:lt2>
        <a:srgbClr val="E7E6E6"/>
      </a:lt2>
      <a:accent1>
        <a:srgbClr val="5E9732"/>
      </a:accent1>
      <a:accent2>
        <a:srgbClr val="FCB034"/>
      </a:accent2>
      <a:accent3>
        <a:srgbClr val="A5A5A5"/>
      </a:accent3>
      <a:accent4>
        <a:srgbClr val="757070"/>
      </a:accent4>
      <a:accent5>
        <a:srgbClr val="323F4F"/>
      </a:accent5>
      <a:accent6>
        <a:srgbClr val="79C143"/>
      </a:accent6>
      <a:hlink>
        <a:srgbClr val="5E9732"/>
      </a:hlink>
      <a:folHlink>
        <a:srgbClr val="FCB03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2019-08-23T06:51:38Z</dcterms:created>
  <dc:creator>Reno Yuansyah</dc:creator>
</cp:coreProperties>
</file>