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6858000" cx="9144000"/>
  <p:notesSz cx="6858000" cy="9144000"/>
  <p:embeddedFontLst>
    <p:embeddedFont>
      <p:font typeface="Quattrocento Sans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880">
          <p15:clr>
            <a:srgbClr val="A4A3A4"/>
          </p15:clr>
        </p15:guide>
        <p15:guide id="2" pos="312">
          <p15:clr>
            <a:srgbClr val="A4A3A4"/>
          </p15:clr>
        </p15:guide>
        <p15:guide id="3" pos="5448">
          <p15:clr>
            <a:srgbClr val="A4A3A4"/>
          </p15:clr>
        </p15:guide>
        <p15:guide id="4" orient="horz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3B92CE2-07F7-43C3-A454-5217BAD73635}">
  <a:tblStyle styleId="{A3B92CE2-07F7-43C3-A454-5217BAD73635}" styleName="Table_0">
    <a:wholeTbl>
      <a:tcTxStyle b="off" i="off">
        <a:font>
          <a:latin typeface="Segoe UI"/>
          <a:ea typeface="Segoe UI"/>
          <a:cs typeface="Segoe U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6F4FA"/>
          </a:solidFill>
        </a:fill>
      </a:tcStyle>
    </a:wholeTbl>
    <a:band1H>
      <a:tcTxStyle/>
      <a:tcStyle>
        <a:fill>
          <a:solidFill>
            <a:srgbClr val="CAE8F5"/>
          </a:solidFill>
        </a:fill>
      </a:tcStyle>
    </a:band1H>
    <a:band2H>
      <a:tcTxStyle/>
    </a:band2H>
    <a:band1V>
      <a:tcTxStyle/>
      <a:tcStyle>
        <a:fill>
          <a:solidFill>
            <a:srgbClr val="CAE8F5"/>
          </a:solidFill>
        </a:fill>
      </a:tcStyle>
    </a:band1V>
    <a:band2V>
      <a:tcTxStyle/>
    </a:band2V>
    <a:lastCol>
      <a:tcTxStyle b="on" i="off">
        <a:font>
          <a:latin typeface="Segoe UI"/>
          <a:ea typeface="Segoe UI"/>
          <a:cs typeface="Segoe U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Segoe UI"/>
          <a:ea typeface="Segoe UI"/>
          <a:cs typeface="Segoe U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Segoe UI"/>
          <a:ea typeface="Segoe UI"/>
          <a:cs typeface="Segoe U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Segoe UI"/>
          <a:ea typeface="Segoe UI"/>
          <a:cs typeface="Segoe U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/>
        <p:guide pos="312"/>
        <p:guide pos="5448"/>
        <p:guide pos="2448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11" Type="http://schemas.openxmlformats.org/officeDocument/2006/relationships/font" Target="fonts/QuattrocentoSans-boldItalic.fntdata"/><Relationship Id="rId10" Type="http://schemas.openxmlformats.org/officeDocument/2006/relationships/font" Target="fonts/QuattrocentoSans-italic.fntdata"/><Relationship Id="rId9" Type="http://schemas.openxmlformats.org/officeDocument/2006/relationships/font" Target="fonts/QuattrocentoSans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Quattrocento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/>
          <p:nvPr/>
        </p:nvSpPr>
        <p:spPr>
          <a:xfrm>
            <a:off x="0" y="6469664"/>
            <a:ext cx="9144000" cy="3883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7" name="Google Shape;17;p2"/>
          <p:cNvSpPr txBox="1"/>
          <p:nvPr>
            <p:ph type="title"/>
          </p:nvPr>
        </p:nvSpPr>
        <p:spPr>
          <a:xfrm>
            <a:off x="495300" y="647700"/>
            <a:ext cx="8153400" cy="3877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Quattrocento Sans"/>
              <a:buNone/>
              <a:defRPr b="1" sz="2800">
                <a:solidFill>
                  <a:schemeClr val="accen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" type="body"/>
          </p:nvPr>
        </p:nvSpPr>
        <p:spPr>
          <a:xfrm>
            <a:off x="495300" y="1179467"/>
            <a:ext cx="8153400" cy="5842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9845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100"/>
              <a:buChar char="•"/>
              <a:defRPr sz="1100">
                <a:solidFill>
                  <a:srgbClr val="595959"/>
                </a:solidFill>
              </a:defRPr>
            </a:lvl1pPr>
            <a:lvl2pPr indent="-295275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050"/>
              <a:buChar char="•"/>
              <a:defRPr sz="1050">
                <a:solidFill>
                  <a:srgbClr val="595959"/>
                </a:solidFill>
              </a:defRPr>
            </a:lvl2pPr>
            <a:lvl3pPr indent="-2921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000"/>
              <a:buChar char="•"/>
              <a:defRPr sz="1000">
                <a:solidFill>
                  <a:srgbClr val="595959"/>
                </a:solidFill>
              </a:defRPr>
            </a:lvl3pPr>
            <a:lvl4pPr indent="-28575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900"/>
              <a:buChar char="•"/>
              <a:defRPr sz="900">
                <a:solidFill>
                  <a:srgbClr val="595959"/>
                </a:solidFill>
              </a:defRPr>
            </a:lvl4pPr>
            <a:lvl5pPr indent="-28575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900"/>
              <a:buChar char="•"/>
              <a:defRPr sz="900">
                <a:solidFill>
                  <a:srgbClr val="595959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495300" y="6594583"/>
            <a:ext cx="3086100" cy="138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91300" y="6594583"/>
            <a:ext cx="2057400" cy="138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 b="1" i="0" sz="9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algn="r">
              <a:spcBef>
                <a:spcPts val="0"/>
              </a:spcBef>
              <a:buNone/>
              <a:defRPr b="1" i="0" sz="9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algn="r">
              <a:spcBef>
                <a:spcPts val="0"/>
              </a:spcBef>
              <a:buNone/>
              <a:defRPr b="1" i="0" sz="9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algn="r">
              <a:spcBef>
                <a:spcPts val="0"/>
              </a:spcBef>
              <a:buNone/>
              <a:defRPr b="1" i="0" sz="9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algn="r">
              <a:spcBef>
                <a:spcPts val="0"/>
              </a:spcBef>
              <a:buNone/>
              <a:defRPr b="1" i="0" sz="9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algn="r">
              <a:spcBef>
                <a:spcPts val="0"/>
              </a:spcBef>
              <a:buNone/>
              <a:defRPr b="1" i="0" sz="9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algn="r">
              <a:spcBef>
                <a:spcPts val="0"/>
              </a:spcBef>
              <a:buNone/>
              <a:defRPr b="1" i="0" sz="9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algn="r">
              <a:spcBef>
                <a:spcPts val="0"/>
              </a:spcBef>
              <a:buNone/>
              <a:defRPr b="1" i="0" sz="9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algn="r">
              <a:spcBef>
                <a:spcPts val="0"/>
              </a:spcBef>
              <a:buNone/>
              <a:defRPr b="1" i="0" sz="9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3810000" y="6469664"/>
            <a:ext cx="1524000" cy="38833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pic>
        <p:nvPicPr>
          <p:cNvPr id="22" name="Google Shape;22;p2"/>
          <p:cNvPicPr preferRelativeResize="0"/>
          <p:nvPr/>
        </p:nvPicPr>
        <p:blipFill rotWithShape="1">
          <a:blip r:embed="rId2">
            <a:alphaModFix/>
          </a:blip>
          <a:srcRect b="5282" l="1192" r="2220" t="6929"/>
          <a:stretch/>
        </p:blipFill>
        <p:spPr>
          <a:xfrm>
            <a:off x="4067368" y="6560467"/>
            <a:ext cx="1009264" cy="220414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"/>
          <p:cNvSpPr/>
          <p:nvPr/>
        </p:nvSpPr>
        <p:spPr>
          <a:xfrm>
            <a:off x="4514750" y="271152"/>
            <a:ext cx="114501" cy="11450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4" name="Google Shape;24;p2"/>
          <p:cNvSpPr/>
          <p:nvPr/>
        </p:nvSpPr>
        <p:spPr>
          <a:xfrm>
            <a:off x="4298514" y="289300"/>
            <a:ext cx="78205" cy="7820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5" name="Google Shape;25;p2"/>
          <p:cNvSpPr/>
          <p:nvPr/>
        </p:nvSpPr>
        <p:spPr>
          <a:xfrm>
            <a:off x="4767283" y="289300"/>
            <a:ext cx="78205" cy="7820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2"/>
          <p:cNvSpPr txBox="1"/>
          <p:nvPr>
            <p:ph idx="1" type="body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" name="Google Shape;86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Quattrocento Sans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9" name="Google Shape;29;p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Quattrocento Sans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5" name="Google Shape;35;p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6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6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Quattrocento San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9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7" name="Google Shape;67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Quattrocento San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0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sp>
        <p:nvSpPr>
          <p:cNvPr id="73" name="Google Shape;73;p10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4" name="Google Shape;74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Quattrocento Sans"/>
              <a:buNone/>
              <a:defRPr b="0" i="0" sz="4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6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" name="Google Shape;93;p13"/>
          <p:cNvGraphicFramePr/>
          <p:nvPr/>
        </p:nvGraphicFramePr>
        <p:xfrm>
          <a:off x="342900" y="47117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{A3B92CE2-07F7-43C3-A454-5217BAD73635}</a:tableStyleId>
              </a:tblPr>
              <a:tblGrid>
                <a:gridCol w="2140700"/>
                <a:gridCol w="2140700"/>
                <a:gridCol w="2140700"/>
                <a:gridCol w="2112275"/>
              </a:tblGrid>
              <a:tr h="3235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cap="none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Financial</a:t>
                      </a:r>
                      <a:endParaRPr/>
                    </a:p>
                  </a:txBody>
                  <a:tcPr marT="34300" marB="34300" marR="68575" marL="685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cap="none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Stakeholder</a:t>
                      </a:r>
                      <a:endParaRPr/>
                    </a:p>
                  </a:txBody>
                  <a:tcPr marT="34300" marB="34300" marR="68575" marL="68575" anchor="ctr">
                    <a:lnL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cap="none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Organizational</a:t>
                      </a:r>
                      <a:endParaRPr/>
                    </a:p>
                  </a:txBody>
                  <a:tcPr marT="34300" marB="34300" marR="68575" marL="68575" anchor="ctr">
                    <a:lnL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cap="none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Impact</a:t>
                      </a:r>
                      <a:endParaRPr/>
                    </a:p>
                  </a:txBody>
                  <a:tcPr marT="34300" marB="34300" marR="68575" marL="68575" anchor="ctr">
                    <a:lnL cap="flat" cmpd="sng" w="12700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1200150">
                <a:tc>
                  <a:txBody>
                    <a:bodyPr/>
                    <a:lstStyle/>
                    <a:p>
                      <a:pPr indent="-180000" lvl="0" marL="1800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b="0" i="0" lang="en-US" sz="900" u="none" cap="none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Annual growth</a:t>
                      </a:r>
                      <a:endParaRPr/>
                    </a:p>
                    <a:p>
                      <a:pPr indent="-180000" lvl="0" marL="1800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b="0" i="0" lang="en-US" sz="900" u="none" cap="none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Unit cost</a:t>
                      </a:r>
                      <a:endParaRPr/>
                    </a:p>
                    <a:p>
                      <a:pPr indent="-180000" lvl="0" marL="1800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b="0" i="0" lang="en-US" sz="900" u="none" cap="none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Months of cash on hand</a:t>
                      </a:r>
                      <a:endParaRPr/>
                    </a:p>
                    <a:p>
                      <a:pPr indent="-180000" lvl="0" marL="1800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b="0" i="0" lang="en-US" sz="900" u="none" cap="none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Budget v. actual</a:t>
                      </a:r>
                      <a:endParaRPr/>
                    </a:p>
                    <a:p>
                      <a:pPr indent="-180000" lvl="0" marL="1800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b="0" i="0" lang="en-US" sz="900" u="none" cap="none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Profit margin</a:t>
                      </a:r>
                      <a:endParaRPr/>
                    </a:p>
                    <a:p>
                      <a:pPr indent="-179999" lvl="0" marL="179999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b="0" i="0" lang="en-US" sz="900" u="none" cap="none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Cost per dollar raised</a:t>
                      </a:r>
                      <a:endParaRPr/>
                    </a:p>
                    <a:p>
                      <a:pPr indent="-180000" lvl="0" marL="1800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 u="none" cap="none" strike="noStrike">
                        <a:solidFill>
                          <a:schemeClr val="dk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T="34300" marB="34300" marR="68575" marL="68575">
                    <a:lnL cap="flat" cmpd="sng" w="9525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80000" lvl="0" marL="1800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 u="none" cap="none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New members </a:t>
                      </a:r>
                      <a:endParaRPr/>
                    </a:p>
                    <a:p>
                      <a:pPr indent="-180000" lvl="0" marL="1800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 u="none" cap="none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Retention &amp; Satisfaction</a:t>
                      </a:r>
                      <a:endParaRPr/>
                    </a:p>
                    <a:p>
                      <a:pPr indent="-180000" lvl="0" marL="1800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 u="none" cap="none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Event Performance</a:t>
                      </a:r>
                      <a:endParaRPr/>
                    </a:p>
                    <a:p>
                      <a:pPr indent="-179999" lvl="0" marL="179999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 u="none" cap="none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Partnership Value &amp; Leverage</a:t>
                      </a:r>
                      <a:endParaRPr/>
                    </a:p>
                  </a:txBody>
                  <a:tcPr marT="34300" marB="34300" marR="68575" marL="68575">
                    <a:lnL cap="flat" cmpd="sng" w="9525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80000" lvl="0" marL="1800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 u="none" cap="none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Compensation</a:t>
                      </a:r>
                      <a:endParaRPr/>
                    </a:p>
                    <a:p>
                      <a:pPr indent="-180000" lvl="0" marL="1800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 u="none" cap="none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Turnover</a:t>
                      </a:r>
                      <a:endParaRPr/>
                    </a:p>
                    <a:p>
                      <a:pPr indent="-180000" lvl="0" marL="1800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 u="none" cap="none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Governance engagement</a:t>
                      </a:r>
                      <a:endParaRPr/>
                    </a:p>
                    <a:p>
                      <a:pPr indent="-179999" lvl="0" marL="179999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 u="none" cap="none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Employee morale</a:t>
                      </a:r>
                      <a:endParaRPr/>
                    </a:p>
                    <a:p>
                      <a:pPr indent="-180000" lvl="0" marL="1800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 u="none" cap="none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Use of data</a:t>
                      </a:r>
                      <a:endParaRPr/>
                    </a:p>
                    <a:p>
                      <a:pPr indent="-180000" lvl="0" marL="1800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 u="none" cap="none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Learning &amp; Development</a:t>
                      </a:r>
                      <a:endParaRPr/>
                    </a:p>
                  </a:txBody>
                  <a:tcPr marT="34300" marB="34300" marR="68575" marL="68575">
                    <a:lnL cap="flat" cmpd="sng" w="9525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180000" lvl="0" marL="1800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 u="none" cap="none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Social Return on Investment</a:t>
                      </a:r>
                      <a:endParaRPr/>
                    </a:p>
                    <a:p>
                      <a:pPr indent="-180000" lvl="0" marL="1800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 u="none" cap="none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Sustainable Development Goal context</a:t>
                      </a:r>
                      <a:endParaRPr/>
                    </a:p>
                    <a:p>
                      <a:pPr indent="-179999" lvl="0" marL="179999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 u="none" cap="none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% of problem solved</a:t>
                      </a:r>
                      <a:endParaRPr sz="900"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  <a:p>
                      <a:pPr indent="-179999" lvl="0" marL="179999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Market saturation</a:t>
                      </a:r>
                      <a:endParaRPr sz="900"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  <a:p>
                      <a:pPr indent="-180000" lvl="0" marL="1800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Char char="•"/>
                      </a:pPr>
                      <a:r>
                        <a:rPr lang="en-US" sz="900" u="none" cap="none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Evidence for practice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cap="none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 </a:t>
                      </a:r>
                      <a:endParaRPr/>
                    </a:p>
                  </a:txBody>
                  <a:tcPr marT="34300" marB="34300" marR="68575" marL="68575">
                    <a:lnL cap="flat" cmpd="sng" w="9525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BFBFB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pSp>
        <p:nvGrpSpPr>
          <p:cNvPr id="94" name="Google Shape;94;p13"/>
          <p:cNvGrpSpPr/>
          <p:nvPr/>
        </p:nvGrpSpPr>
        <p:grpSpPr>
          <a:xfrm>
            <a:off x="3390189" y="2640207"/>
            <a:ext cx="2519291" cy="1873118"/>
            <a:chOff x="836768" y="1876461"/>
            <a:chExt cx="2341803" cy="1873118"/>
          </a:xfrm>
        </p:grpSpPr>
        <p:sp>
          <p:nvSpPr>
            <p:cNvPr id="95" name="Google Shape;95;p13"/>
            <p:cNvSpPr/>
            <p:nvPr/>
          </p:nvSpPr>
          <p:spPr>
            <a:xfrm>
              <a:off x="836768" y="2435916"/>
              <a:ext cx="2325532" cy="1313663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accent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0" lIns="36575" spcFirstLastPara="1" rIns="36575" wrap="square" tIns="365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900" u="none" cap="none" strike="noStrik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Strategy 1 </a:t>
              </a:r>
              <a:r>
                <a:rPr b="0" i="0" lang="en-US" sz="900" u="none" cap="none" strike="noStrik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a set of choices/positioning that we are making to achieve our goals.</a:t>
              </a:r>
              <a:endParaRPr b="1" i="0" sz="9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  <a:p>
              <a:pPr indent="0" lvl="0" marL="0" marR="0" rtl="0" algn="l">
                <a:spcBef>
                  <a:spcPts val="300"/>
                </a:spcBef>
                <a:spcAft>
                  <a:spcPts val="0"/>
                </a:spcAft>
                <a:buNone/>
              </a:pPr>
              <a:r>
                <a:rPr b="1" i="0" lang="en-US" sz="900" u="none" cap="none" strike="noStrik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Strategy 2 </a:t>
              </a:r>
              <a:r>
                <a:rPr b="0" i="0" lang="en-US" sz="900" u="none" cap="none" strike="noStrik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another set of choices that we are making to achieve our goals.</a:t>
              </a:r>
              <a:endParaRPr/>
            </a:p>
            <a:p>
              <a:pPr indent="0" lvl="0" marL="0" marR="0" rtl="0" algn="l">
                <a:spcBef>
                  <a:spcPts val="300"/>
                </a:spcBef>
                <a:spcAft>
                  <a:spcPts val="0"/>
                </a:spcAft>
                <a:buNone/>
              </a:pPr>
              <a:r>
                <a:rPr b="1" i="0" lang="en-US" sz="900" u="none" cap="none" strike="noStrik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Strategy 3 </a:t>
              </a:r>
              <a:r>
                <a:rPr b="0" i="0" lang="en-US" sz="900" u="none" cap="none" strike="noStrike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a third set of choices that we are making to achieve our goals. Together, these strategies hang together in a coherent way.</a:t>
              </a:r>
              <a:endParaRPr/>
            </a:p>
            <a:p>
              <a:pPr indent="-214313" lvl="0" marL="214313" marR="0" rtl="0" algn="l">
                <a:spcBef>
                  <a:spcPts val="30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9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  <a:p>
              <a:pPr indent="-214313" lvl="0" marL="214313" marR="0" rtl="0" algn="l">
                <a:spcBef>
                  <a:spcPts val="30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900" u="none" cap="none" strike="noStrike">
                <a:solidFill>
                  <a:srgbClr val="7F7F7F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grpSp>
          <p:nvGrpSpPr>
            <p:cNvPr id="96" name="Google Shape;96;p13"/>
            <p:cNvGrpSpPr/>
            <p:nvPr/>
          </p:nvGrpSpPr>
          <p:grpSpPr>
            <a:xfrm>
              <a:off x="853039" y="1876461"/>
              <a:ext cx="2325532" cy="430510"/>
              <a:chOff x="2257970" y="1467161"/>
              <a:chExt cx="1914099" cy="430510"/>
            </a:xfrm>
          </p:grpSpPr>
          <p:sp>
            <p:nvSpPr>
              <p:cNvPr id="97" name="Google Shape;97;p13"/>
              <p:cNvSpPr/>
              <p:nvPr/>
            </p:nvSpPr>
            <p:spPr>
              <a:xfrm>
                <a:off x="2659098" y="1535721"/>
                <a:ext cx="1512971" cy="361950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36000" lIns="68575" spcFirstLastPara="1" rIns="342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en-US" sz="1000" u="none" cap="none" strike="noStrike">
                    <a:solidFill>
                      <a:schemeClr val="dk1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Impact &amp; Growth Strategy</a:t>
                </a:r>
                <a:endParaRPr/>
              </a:p>
            </p:txBody>
          </p:sp>
          <p:sp>
            <p:nvSpPr>
              <p:cNvPr id="98" name="Google Shape;98;p13"/>
              <p:cNvSpPr/>
              <p:nvPr/>
            </p:nvSpPr>
            <p:spPr>
              <a:xfrm>
                <a:off x="2257971" y="1467161"/>
                <a:ext cx="430510" cy="430510"/>
              </a:xfrm>
              <a:prstGeom prst="round2SameRect">
                <a:avLst>
                  <a:gd fmla="val 13021" name="adj1"/>
                  <a:gd fmla="val 0" name="adj2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  <p:grpSp>
            <p:nvGrpSpPr>
              <p:cNvPr id="99" name="Google Shape;99;p13"/>
              <p:cNvGrpSpPr/>
              <p:nvPr/>
            </p:nvGrpSpPr>
            <p:grpSpPr>
              <a:xfrm>
                <a:off x="2352495" y="1558966"/>
                <a:ext cx="241463" cy="246900"/>
                <a:chOff x="9169400" y="3609976"/>
                <a:chExt cx="352426" cy="360362"/>
              </a:xfrm>
            </p:grpSpPr>
            <p:sp>
              <p:nvSpPr>
                <p:cNvPr id="100" name="Google Shape;100;p13"/>
                <p:cNvSpPr/>
                <p:nvPr/>
              </p:nvSpPr>
              <p:spPr>
                <a:xfrm>
                  <a:off x="9199563" y="3609976"/>
                  <a:ext cx="119063" cy="12065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endParaRPr>
                </a:p>
              </p:txBody>
            </p:sp>
            <p:sp>
              <p:nvSpPr>
                <p:cNvPr id="101" name="Google Shape;101;p13"/>
                <p:cNvSpPr/>
                <p:nvPr/>
              </p:nvSpPr>
              <p:spPr>
                <a:xfrm>
                  <a:off x="9169400" y="3744913"/>
                  <a:ext cx="179388" cy="225425"/>
                </a:xfrm>
                <a:custGeom>
                  <a:rect b="b" l="l" r="r" t="t"/>
                  <a:pathLst>
                    <a:path extrusionOk="0" h="60" w="48">
                      <a:moveTo>
                        <a:pt x="28" y="0"/>
                      </a:moveTo>
                      <a:cubicBezTo>
                        <a:pt x="30" y="27"/>
                        <a:pt x="30" y="27"/>
                        <a:pt x="30" y="27"/>
                      </a:cubicBezTo>
                      <a:cubicBezTo>
                        <a:pt x="24" y="33"/>
                        <a:pt x="24" y="33"/>
                        <a:pt x="24" y="33"/>
                      </a:cubicBezTo>
                      <a:cubicBezTo>
                        <a:pt x="18" y="27"/>
                        <a:pt x="18" y="27"/>
                        <a:pt x="18" y="27"/>
                      </a:cubicBezTo>
                      <a:cubicBezTo>
                        <a:pt x="20" y="0"/>
                        <a:pt x="20" y="0"/>
                        <a:pt x="2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0" y="16"/>
                        <a:pt x="5" y="27"/>
                        <a:pt x="14" y="33"/>
                      </a:cubicBezTo>
                      <a:cubicBezTo>
                        <a:pt x="14" y="60"/>
                        <a:pt x="14" y="60"/>
                        <a:pt x="14" y="60"/>
                      </a:cubicBezTo>
                      <a:cubicBezTo>
                        <a:pt x="34" y="60"/>
                        <a:pt x="34" y="60"/>
                        <a:pt x="34" y="60"/>
                      </a:cubicBezTo>
                      <a:cubicBezTo>
                        <a:pt x="34" y="33"/>
                        <a:pt x="34" y="33"/>
                        <a:pt x="34" y="33"/>
                      </a:cubicBezTo>
                      <a:cubicBezTo>
                        <a:pt x="43" y="27"/>
                        <a:pt x="48" y="16"/>
                        <a:pt x="48" y="2"/>
                      </a:cubicBezTo>
                      <a:cubicBezTo>
                        <a:pt x="48" y="0"/>
                        <a:pt x="48" y="0"/>
                        <a:pt x="48" y="0"/>
                      </a:cubicBezTo>
                      <a:lnTo>
                        <a:pt x="28" y="0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endParaRPr>
                </a:p>
              </p:txBody>
            </p:sp>
            <p:sp>
              <p:nvSpPr>
                <p:cNvPr id="102" name="Google Shape;102;p13"/>
                <p:cNvSpPr/>
                <p:nvPr/>
              </p:nvSpPr>
              <p:spPr>
                <a:xfrm>
                  <a:off x="9348788" y="3635376"/>
                  <a:ext cx="71438" cy="76200"/>
                </a:xfrm>
                <a:custGeom>
                  <a:rect b="b" l="l" r="r" t="t"/>
                  <a:pathLst>
                    <a:path extrusionOk="0" h="20" w="19">
                      <a:moveTo>
                        <a:pt x="16" y="19"/>
                      </a:moveTo>
                      <a:cubicBezTo>
                        <a:pt x="16" y="20"/>
                        <a:pt x="17" y="20"/>
                        <a:pt x="17" y="20"/>
                      </a:cubicBezTo>
                      <a:cubicBezTo>
                        <a:pt x="18" y="20"/>
                        <a:pt x="18" y="20"/>
                        <a:pt x="18" y="19"/>
                      </a:cubicBezTo>
                      <a:cubicBezTo>
                        <a:pt x="19" y="18"/>
                        <a:pt x="19" y="17"/>
                        <a:pt x="18" y="16"/>
                      </a:cubicBezTo>
                      <a:cubicBezTo>
                        <a:pt x="12" y="10"/>
                        <a:pt x="12" y="10"/>
                        <a:pt x="12" y="10"/>
                      </a:cubicBezTo>
                      <a:cubicBezTo>
                        <a:pt x="18" y="4"/>
                        <a:pt x="18" y="4"/>
                        <a:pt x="18" y="4"/>
                      </a:cubicBezTo>
                      <a:cubicBezTo>
                        <a:pt x="19" y="3"/>
                        <a:pt x="19" y="2"/>
                        <a:pt x="18" y="1"/>
                      </a:cubicBezTo>
                      <a:cubicBezTo>
                        <a:pt x="18" y="0"/>
                        <a:pt x="16" y="0"/>
                        <a:pt x="16" y="1"/>
                      </a:cubicBezTo>
                      <a:cubicBezTo>
                        <a:pt x="9" y="7"/>
                        <a:pt x="9" y="7"/>
                        <a:pt x="9" y="7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2" y="0"/>
                        <a:pt x="1" y="0"/>
                        <a:pt x="0" y="1"/>
                      </a:cubicBezTo>
                      <a:cubicBezTo>
                        <a:pt x="0" y="2"/>
                        <a:pt x="0" y="3"/>
                        <a:pt x="0" y="4"/>
                      </a:cubicBezTo>
                      <a:cubicBezTo>
                        <a:pt x="7" y="10"/>
                        <a:pt x="7" y="10"/>
                        <a:pt x="7" y="10"/>
                      </a:cubicBezTo>
                      <a:cubicBezTo>
                        <a:pt x="0" y="16"/>
                        <a:pt x="0" y="16"/>
                        <a:pt x="0" y="16"/>
                      </a:cubicBezTo>
                      <a:cubicBezTo>
                        <a:pt x="0" y="17"/>
                        <a:pt x="0" y="18"/>
                        <a:pt x="0" y="19"/>
                      </a:cubicBezTo>
                      <a:cubicBezTo>
                        <a:pt x="1" y="20"/>
                        <a:pt x="1" y="20"/>
                        <a:pt x="2" y="20"/>
                      </a:cubicBezTo>
                      <a:cubicBezTo>
                        <a:pt x="2" y="20"/>
                        <a:pt x="3" y="20"/>
                        <a:pt x="3" y="19"/>
                      </a:cubicBezTo>
                      <a:cubicBezTo>
                        <a:pt x="9" y="13"/>
                        <a:pt x="9" y="13"/>
                        <a:pt x="9" y="13"/>
                      </a:cubicBezTo>
                      <a:lnTo>
                        <a:pt x="16" y="19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endParaRPr>
                </a:p>
              </p:txBody>
            </p:sp>
            <p:sp>
              <p:nvSpPr>
                <p:cNvPr id="103" name="Google Shape;103;p13"/>
                <p:cNvSpPr/>
                <p:nvPr/>
              </p:nvSpPr>
              <p:spPr>
                <a:xfrm>
                  <a:off x="9447213" y="3744913"/>
                  <a:ext cx="74613" cy="74613"/>
                </a:xfrm>
                <a:custGeom>
                  <a:rect b="b" l="l" r="r" t="t"/>
                  <a:pathLst>
                    <a:path extrusionOk="0" h="20" w="20">
                      <a:moveTo>
                        <a:pt x="10" y="0"/>
                      </a:moveTo>
                      <a:cubicBezTo>
                        <a:pt x="4" y="0"/>
                        <a:pt x="0" y="4"/>
                        <a:pt x="0" y="10"/>
                      </a:cubicBezTo>
                      <a:cubicBezTo>
                        <a:pt x="0" y="16"/>
                        <a:pt x="4" y="20"/>
                        <a:pt x="10" y="20"/>
                      </a:cubicBezTo>
                      <a:cubicBezTo>
                        <a:pt x="16" y="20"/>
                        <a:pt x="20" y="16"/>
                        <a:pt x="20" y="10"/>
                      </a:cubicBezTo>
                      <a:cubicBezTo>
                        <a:pt x="20" y="4"/>
                        <a:pt x="16" y="0"/>
                        <a:pt x="10" y="0"/>
                      </a:cubicBezTo>
                      <a:close/>
                      <a:moveTo>
                        <a:pt x="10" y="16"/>
                      </a:moveTo>
                      <a:cubicBezTo>
                        <a:pt x="7" y="16"/>
                        <a:pt x="4" y="13"/>
                        <a:pt x="4" y="10"/>
                      </a:cubicBezTo>
                      <a:cubicBezTo>
                        <a:pt x="4" y="7"/>
                        <a:pt x="7" y="4"/>
                        <a:pt x="10" y="4"/>
                      </a:cubicBezTo>
                      <a:cubicBezTo>
                        <a:pt x="13" y="4"/>
                        <a:pt x="16" y="7"/>
                        <a:pt x="16" y="10"/>
                      </a:cubicBezTo>
                      <a:cubicBezTo>
                        <a:pt x="16" y="13"/>
                        <a:pt x="13" y="16"/>
                        <a:pt x="10" y="16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endParaRPr>
                </a:p>
              </p:txBody>
            </p:sp>
            <p:sp>
              <p:nvSpPr>
                <p:cNvPr id="104" name="Google Shape;104;p13"/>
                <p:cNvSpPr/>
                <p:nvPr/>
              </p:nvSpPr>
              <p:spPr>
                <a:xfrm>
                  <a:off x="9378950" y="3670301"/>
                  <a:ext cx="128588" cy="123825"/>
                </a:xfrm>
                <a:custGeom>
                  <a:rect b="b" l="l" r="r" t="t"/>
                  <a:pathLst>
                    <a:path extrusionOk="0" h="33" w="34">
                      <a:moveTo>
                        <a:pt x="25" y="14"/>
                      </a:moveTo>
                      <a:cubicBezTo>
                        <a:pt x="25" y="15"/>
                        <a:pt x="25" y="17"/>
                        <a:pt x="26" y="17"/>
                      </a:cubicBezTo>
                      <a:cubicBezTo>
                        <a:pt x="27" y="17"/>
                        <a:pt x="27" y="17"/>
                        <a:pt x="27" y="17"/>
                      </a:cubicBezTo>
                      <a:cubicBezTo>
                        <a:pt x="28" y="17"/>
                        <a:pt x="29" y="17"/>
                        <a:pt x="29" y="16"/>
                      </a:cubicBezTo>
                      <a:cubicBezTo>
                        <a:pt x="34" y="6"/>
                        <a:pt x="34" y="6"/>
                        <a:pt x="34" y="6"/>
                      </a:cubicBezTo>
                      <a:cubicBezTo>
                        <a:pt x="34" y="6"/>
                        <a:pt x="34" y="5"/>
                        <a:pt x="34" y="5"/>
                      </a:cubicBezTo>
                      <a:cubicBezTo>
                        <a:pt x="34" y="5"/>
                        <a:pt x="34" y="5"/>
                        <a:pt x="34" y="5"/>
                      </a:cubicBezTo>
                      <a:cubicBezTo>
                        <a:pt x="34" y="5"/>
                        <a:pt x="34" y="5"/>
                        <a:pt x="34" y="4"/>
                      </a:cubicBezTo>
                      <a:cubicBezTo>
                        <a:pt x="34" y="4"/>
                        <a:pt x="34" y="4"/>
                        <a:pt x="34" y="4"/>
                      </a:cubicBezTo>
                      <a:cubicBezTo>
                        <a:pt x="34" y="4"/>
                        <a:pt x="34" y="4"/>
                        <a:pt x="34" y="4"/>
                      </a:cubicBezTo>
                      <a:cubicBezTo>
                        <a:pt x="34" y="4"/>
                        <a:pt x="34" y="4"/>
                        <a:pt x="34" y="4"/>
                      </a:cubicBezTo>
                      <a:cubicBezTo>
                        <a:pt x="34" y="4"/>
                        <a:pt x="34" y="4"/>
                        <a:pt x="34" y="4"/>
                      </a:cubicBezTo>
                      <a:cubicBezTo>
                        <a:pt x="34" y="4"/>
                        <a:pt x="33" y="3"/>
                        <a:pt x="33" y="3"/>
                      </a:cubicBezTo>
                      <a:cubicBezTo>
                        <a:pt x="33" y="3"/>
                        <a:pt x="33" y="3"/>
                        <a:pt x="33" y="3"/>
                      </a:cubicBezTo>
                      <a:cubicBezTo>
                        <a:pt x="33" y="3"/>
                        <a:pt x="33" y="3"/>
                        <a:pt x="33" y="3"/>
                      </a:cubicBezTo>
                      <a:cubicBezTo>
                        <a:pt x="33" y="3"/>
                        <a:pt x="32" y="3"/>
                        <a:pt x="32" y="3"/>
                      </a:cubicBezTo>
                      <a:cubicBezTo>
                        <a:pt x="20" y="0"/>
                        <a:pt x="20" y="0"/>
                        <a:pt x="20" y="0"/>
                      </a:cubicBezTo>
                      <a:cubicBezTo>
                        <a:pt x="19" y="0"/>
                        <a:pt x="18" y="1"/>
                        <a:pt x="18" y="2"/>
                      </a:cubicBezTo>
                      <a:cubicBezTo>
                        <a:pt x="18" y="3"/>
                        <a:pt x="19" y="4"/>
                        <a:pt x="20" y="4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15" y="11"/>
                        <a:pt x="6" y="19"/>
                        <a:pt x="0" y="30"/>
                      </a:cubicBezTo>
                      <a:cubicBezTo>
                        <a:pt x="0" y="31"/>
                        <a:pt x="0" y="32"/>
                        <a:pt x="1" y="33"/>
                      </a:cubicBezTo>
                      <a:cubicBezTo>
                        <a:pt x="1" y="33"/>
                        <a:pt x="2" y="33"/>
                        <a:pt x="2" y="33"/>
                      </a:cubicBezTo>
                      <a:cubicBezTo>
                        <a:pt x="3" y="33"/>
                        <a:pt x="4" y="32"/>
                        <a:pt x="4" y="32"/>
                      </a:cubicBezTo>
                      <a:cubicBezTo>
                        <a:pt x="9" y="21"/>
                        <a:pt x="18" y="13"/>
                        <a:pt x="28" y="8"/>
                      </a:cubicBezTo>
                      <a:lnTo>
                        <a:pt x="25" y="14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dk1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endParaRPr>
                </a:p>
              </p:txBody>
            </p:sp>
          </p:grpSp>
          <p:cxnSp>
            <p:nvCxnSpPr>
              <p:cNvPr id="105" name="Google Shape;105;p13"/>
              <p:cNvCxnSpPr/>
              <p:nvPr/>
            </p:nvCxnSpPr>
            <p:spPr>
              <a:xfrm>
                <a:off x="2257970" y="1897671"/>
                <a:ext cx="1911946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</p:grpSp>
      <p:sp>
        <p:nvSpPr>
          <p:cNvPr id="106" name="Google Shape;106;p13"/>
          <p:cNvSpPr/>
          <p:nvPr/>
        </p:nvSpPr>
        <p:spPr>
          <a:xfrm>
            <a:off x="6605115" y="2707224"/>
            <a:ext cx="1920282" cy="36195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36000" lIns="68575" spcFirstLastPara="1" rIns="342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Year 1 Imperatives</a:t>
            </a:r>
            <a:endParaRPr b="1" sz="10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07" name="Google Shape;107;p13"/>
          <p:cNvSpPr/>
          <p:nvPr/>
        </p:nvSpPr>
        <p:spPr>
          <a:xfrm>
            <a:off x="6096000" y="3202311"/>
            <a:ext cx="2428004" cy="1313664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0" lIns="36575" spcFirstLastPara="1" rIns="36575" wrap="square" tIns="36575">
            <a:noAutofit/>
          </a:bodyPr>
          <a:lstStyle/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Quattrocento Sans"/>
              <a:buAutoNum type="arabicPeriod"/>
            </a:pPr>
            <a:r>
              <a:rPr lang="en-US" sz="9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Driving Initiative</a:t>
            </a:r>
            <a:endParaRPr/>
          </a:p>
          <a:p>
            <a:pPr indent="-114300" lvl="1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•"/>
            </a:pPr>
            <a:r>
              <a:rPr b="0" i="0" lang="en-US" sz="9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details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Quattrocento Sans"/>
              <a:buAutoNum type="arabicPeriod"/>
            </a:pPr>
            <a:r>
              <a:rPr lang="en-US" sz="9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Driving </a:t>
            </a:r>
            <a:r>
              <a:rPr lang="en-US" sz="9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Initiative</a:t>
            </a:r>
            <a:endParaRPr/>
          </a:p>
          <a:p>
            <a:pPr indent="-114300" lvl="1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</a:pPr>
            <a:r>
              <a:rPr lang="en-US" sz="9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details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Quattrocento Sans"/>
              <a:buAutoNum type="arabicPeriod"/>
            </a:pPr>
            <a:r>
              <a:rPr lang="en-US" sz="9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Driving</a:t>
            </a:r>
            <a:r>
              <a:rPr lang="en-US" sz="9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Initiative</a:t>
            </a:r>
            <a:endParaRPr/>
          </a:p>
          <a:p>
            <a:pPr indent="-114300" lvl="1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</a:pPr>
            <a:r>
              <a:rPr lang="en-US" sz="9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details</a:t>
            </a:r>
            <a:endParaRPr/>
          </a:p>
          <a:p>
            <a:pPr indent="0" lvl="0" marL="4000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08" name="Google Shape;108;p13"/>
          <p:cNvSpPr/>
          <p:nvPr/>
        </p:nvSpPr>
        <p:spPr>
          <a:xfrm>
            <a:off x="6096001" y="2638664"/>
            <a:ext cx="546094" cy="430510"/>
          </a:xfrm>
          <a:prstGeom prst="round2SameRect">
            <a:avLst>
              <a:gd fmla="val 13021" name="adj1"/>
              <a:gd fmla="val 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cxnSp>
        <p:nvCxnSpPr>
          <p:cNvPr id="109" name="Google Shape;109;p13"/>
          <p:cNvCxnSpPr/>
          <p:nvPr/>
        </p:nvCxnSpPr>
        <p:spPr>
          <a:xfrm>
            <a:off x="6096000" y="3069174"/>
            <a:ext cx="2426663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110" name="Google Shape;110;p13"/>
          <p:cNvGrpSpPr/>
          <p:nvPr/>
        </p:nvGrpSpPr>
        <p:grpSpPr>
          <a:xfrm>
            <a:off x="6218663" y="2743606"/>
            <a:ext cx="300771" cy="247988"/>
            <a:chOff x="2676526" y="5394325"/>
            <a:chExt cx="346075" cy="361950"/>
          </a:xfrm>
        </p:grpSpPr>
        <p:sp>
          <p:nvSpPr>
            <p:cNvPr id="111" name="Google Shape;111;p13"/>
            <p:cNvSpPr/>
            <p:nvPr/>
          </p:nvSpPr>
          <p:spPr>
            <a:xfrm>
              <a:off x="2676526" y="5394325"/>
              <a:ext cx="346075" cy="46038"/>
            </a:xfrm>
            <a:custGeom>
              <a:rect b="b" l="l" r="r" t="t"/>
              <a:pathLst>
                <a:path extrusionOk="0" h="12" w="92">
                  <a:moveTo>
                    <a:pt x="92" y="12"/>
                  </a:moveTo>
                  <a:cubicBezTo>
                    <a:pt x="92" y="2"/>
                    <a:pt x="92" y="2"/>
                    <a:pt x="92" y="2"/>
                  </a:cubicBezTo>
                  <a:cubicBezTo>
                    <a:pt x="92" y="1"/>
                    <a:pt x="91" y="0"/>
                    <a:pt x="90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12"/>
                    <a:pt x="0" y="12"/>
                    <a:pt x="0" y="12"/>
                  </a:cubicBezTo>
                  <a:lnTo>
                    <a:pt x="92" y="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12" name="Google Shape;112;p13"/>
            <p:cNvSpPr/>
            <p:nvPr/>
          </p:nvSpPr>
          <p:spPr>
            <a:xfrm>
              <a:off x="2676526" y="5454650"/>
              <a:ext cx="346075" cy="301625"/>
            </a:xfrm>
            <a:custGeom>
              <a:rect b="b" l="l" r="r" t="t"/>
              <a:pathLst>
                <a:path extrusionOk="0" h="80" w="92">
                  <a:moveTo>
                    <a:pt x="90" y="52"/>
                  </a:moveTo>
                  <a:cubicBezTo>
                    <a:pt x="84" y="52"/>
                    <a:pt x="84" y="52"/>
                    <a:pt x="84" y="52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52"/>
                    <a:pt x="8" y="52"/>
                    <a:pt x="8" y="52"/>
                  </a:cubicBezTo>
                  <a:cubicBezTo>
                    <a:pt x="2" y="52"/>
                    <a:pt x="2" y="52"/>
                    <a:pt x="2" y="52"/>
                  </a:cubicBezTo>
                  <a:cubicBezTo>
                    <a:pt x="1" y="52"/>
                    <a:pt x="0" y="53"/>
                    <a:pt x="0" y="54"/>
                  </a:cubicBezTo>
                  <a:cubicBezTo>
                    <a:pt x="0" y="55"/>
                    <a:pt x="1" y="56"/>
                    <a:pt x="2" y="56"/>
                  </a:cubicBezTo>
                  <a:cubicBezTo>
                    <a:pt x="44" y="56"/>
                    <a:pt x="44" y="56"/>
                    <a:pt x="44" y="56"/>
                  </a:cubicBezTo>
                  <a:cubicBezTo>
                    <a:pt x="44" y="64"/>
                    <a:pt x="44" y="64"/>
                    <a:pt x="44" y="64"/>
                  </a:cubicBezTo>
                  <a:cubicBezTo>
                    <a:pt x="41" y="65"/>
                    <a:pt x="38" y="68"/>
                    <a:pt x="38" y="72"/>
                  </a:cubicBezTo>
                  <a:cubicBezTo>
                    <a:pt x="38" y="76"/>
                    <a:pt x="42" y="80"/>
                    <a:pt x="46" y="80"/>
                  </a:cubicBezTo>
                  <a:cubicBezTo>
                    <a:pt x="50" y="80"/>
                    <a:pt x="54" y="76"/>
                    <a:pt x="54" y="72"/>
                  </a:cubicBezTo>
                  <a:cubicBezTo>
                    <a:pt x="54" y="68"/>
                    <a:pt x="51" y="65"/>
                    <a:pt x="48" y="64"/>
                  </a:cubicBezTo>
                  <a:cubicBezTo>
                    <a:pt x="48" y="56"/>
                    <a:pt x="48" y="56"/>
                    <a:pt x="48" y="56"/>
                  </a:cubicBezTo>
                  <a:cubicBezTo>
                    <a:pt x="90" y="56"/>
                    <a:pt x="90" y="56"/>
                    <a:pt x="90" y="56"/>
                  </a:cubicBezTo>
                  <a:cubicBezTo>
                    <a:pt x="91" y="56"/>
                    <a:pt x="92" y="55"/>
                    <a:pt x="92" y="54"/>
                  </a:cubicBezTo>
                  <a:cubicBezTo>
                    <a:pt x="92" y="53"/>
                    <a:pt x="91" y="52"/>
                    <a:pt x="90" y="52"/>
                  </a:cubicBezTo>
                  <a:close/>
                  <a:moveTo>
                    <a:pt x="34" y="44"/>
                  </a:moveTo>
                  <a:cubicBezTo>
                    <a:pt x="24" y="44"/>
                    <a:pt x="16" y="36"/>
                    <a:pt x="16" y="26"/>
                  </a:cubicBezTo>
                  <a:cubicBezTo>
                    <a:pt x="16" y="20"/>
                    <a:pt x="19" y="15"/>
                    <a:pt x="23" y="11"/>
                  </a:cubicBezTo>
                  <a:cubicBezTo>
                    <a:pt x="32" y="27"/>
                    <a:pt x="32" y="27"/>
                    <a:pt x="32" y="27"/>
                  </a:cubicBezTo>
                  <a:cubicBezTo>
                    <a:pt x="35" y="44"/>
                    <a:pt x="35" y="44"/>
                    <a:pt x="35" y="44"/>
                  </a:cubicBezTo>
                  <a:cubicBezTo>
                    <a:pt x="35" y="44"/>
                    <a:pt x="34" y="44"/>
                    <a:pt x="34" y="44"/>
                  </a:cubicBezTo>
                  <a:close/>
                  <a:moveTo>
                    <a:pt x="50" y="72"/>
                  </a:moveTo>
                  <a:cubicBezTo>
                    <a:pt x="50" y="74"/>
                    <a:pt x="48" y="76"/>
                    <a:pt x="46" y="76"/>
                  </a:cubicBezTo>
                  <a:cubicBezTo>
                    <a:pt x="44" y="76"/>
                    <a:pt x="42" y="74"/>
                    <a:pt x="42" y="72"/>
                  </a:cubicBezTo>
                  <a:cubicBezTo>
                    <a:pt x="42" y="70"/>
                    <a:pt x="44" y="68"/>
                    <a:pt x="46" y="68"/>
                  </a:cubicBezTo>
                  <a:cubicBezTo>
                    <a:pt x="48" y="68"/>
                    <a:pt x="50" y="70"/>
                    <a:pt x="50" y="72"/>
                  </a:cubicBezTo>
                  <a:close/>
                  <a:moveTo>
                    <a:pt x="39" y="43"/>
                  </a:moveTo>
                  <a:cubicBezTo>
                    <a:pt x="36" y="28"/>
                    <a:pt x="36" y="28"/>
                    <a:pt x="36" y="28"/>
                  </a:cubicBezTo>
                  <a:cubicBezTo>
                    <a:pt x="52" y="28"/>
                    <a:pt x="52" y="28"/>
                    <a:pt x="52" y="28"/>
                  </a:cubicBezTo>
                  <a:cubicBezTo>
                    <a:pt x="51" y="35"/>
                    <a:pt x="46" y="41"/>
                    <a:pt x="39" y="43"/>
                  </a:cubicBezTo>
                  <a:close/>
                  <a:moveTo>
                    <a:pt x="35" y="24"/>
                  </a:moveTo>
                  <a:cubicBezTo>
                    <a:pt x="27" y="9"/>
                    <a:pt x="27" y="9"/>
                    <a:pt x="27" y="9"/>
                  </a:cubicBezTo>
                  <a:cubicBezTo>
                    <a:pt x="29" y="9"/>
                    <a:pt x="31" y="8"/>
                    <a:pt x="34" y="8"/>
                  </a:cubicBezTo>
                  <a:cubicBezTo>
                    <a:pt x="43" y="8"/>
                    <a:pt x="51" y="15"/>
                    <a:pt x="52" y="24"/>
                  </a:cubicBezTo>
                  <a:lnTo>
                    <a:pt x="35" y="24"/>
                  </a:lnTo>
                  <a:close/>
                  <a:moveTo>
                    <a:pt x="74" y="28"/>
                  </a:moveTo>
                  <a:cubicBezTo>
                    <a:pt x="62" y="28"/>
                    <a:pt x="62" y="28"/>
                    <a:pt x="62" y="28"/>
                  </a:cubicBezTo>
                  <a:cubicBezTo>
                    <a:pt x="61" y="28"/>
                    <a:pt x="60" y="27"/>
                    <a:pt x="60" y="26"/>
                  </a:cubicBezTo>
                  <a:cubicBezTo>
                    <a:pt x="60" y="25"/>
                    <a:pt x="61" y="24"/>
                    <a:pt x="62" y="24"/>
                  </a:cubicBezTo>
                  <a:cubicBezTo>
                    <a:pt x="74" y="24"/>
                    <a:pt x="74" y="24"/>
                    <a:pt x="74" y="24"/>
                  </a:cubicBezTo>
                  <a:cubicBezTo>
                    <a:pt x="75" y="24"/>
                    <a:pt x="76" y="25"/>
                    <a:pt x="76" y="26"/>
                  </a:cubicBezTo>
                  <a:cubicBezTo>
                    <a:pt x="76" y="27"/>
                    <a:pt x="75" y="28"/>
                    <a:pt x="74" y="28"/>
                  </a:cubicBezTo>
                  <a:close/>
                  <a:moveTo>
                    <a:pt x="74" y="20"/>
                  </a:moveTo>
                  <a:cubicBezTo>
                    <a:pt x="62" y="20"/>
                    <a:pt x="62" y="20"/>
                    <a:pt x="62" y="20"/>
                  </a:cubicBezTo>
                  <a:cubicBezTo>
                    <a:pt x="61" y="20"/>
                    <a:pt x="60" y="19"/>
                    <a:pt x="60" y="18"/>
                  </a:cubicBezTo>
                  <a:cubicBezTo>
                    <a:pt x="60" y="17"/>
                    <a:pt x="61" y="16"/>
                    <a:pt x="62" y="16"/>
                  </a:cubicBezTo>
                  <a:cubicBezTo>
                    <a:pt x="74" y="16"/>
                    <a:pt x="74" y="16"/>
                    <a:pt x="74" y="16"/>
                  </a:cubicBezTo>
                  <a:cubicBezTo>
                    <a:pt x="75" y="16"/>
                    <a:pt x="76" y="17"/>
                    <a:pt x="76" y="18"/>
                  </a:cubicBezTo>
                  <a:cubicBezTo>
                    <a:pt x="76" y="19"/>
                    <a:pt x="75" y="20"/>
                    <a:pt x="74" y="20"/>
                  </a:cubicBezTo>
                  <a:close/>
                  <a:moveTo>
                    <a:pt x="74" y="12"/>
                  </a:moveTo>
                  <a:cubicBezTo>
                    <a:pt x="62" y="12"/>
                    <a:pt x="62" y="12"/>
                    <a:pt x="62" y="12"/>
                  </a:cubicBezTo>
                  <a:cubicBezTo>
                    <a:pt x="61" y="12"/>
                    <a:pt x="60" y="11"/>
                    <a:pt x="60" y="10"/>
                  </a:cubicBezTo>
                  <a:cubicBezTo>
                    <a:pt x="60" y="9"/>
                    <a:pt x="61" y="8"/>
                    <a:pt x="62" y="8"/>
                  </a:cubicBezTo>
                  <a:cubicBezTo>
                    <a:pt x="74" y="8"/>
                    <a:pt x="74" y="8"/>
                    <a:pt x="74" y="8"/>
                  </a:cubicBezTo>
                  <a:cubicBezTo>
                    <a:pt x="75" y="8"/>
                    <a:pt x="76" y="9"/>
                    <a:pt x="76" y="10"/>
                  </a:cubicBezTo>
                  <a:cubicBezTo>
                    <a:pt x="76" y="11"/>
                    <a:pt x="75" y="12"/>
                    <a:pt x="74" y="1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sp>
        <p:nvSpPr>
          <p:cNvPr id="113" name="Google Shape;113;p13"/>
          <p:cNvSpPr/>
          <p:nvPr/>
        </p:nvSpPr>
        <p:spPr>
          <a:xfrm>
            <a:off x="1241009" y="2726096"/>
            <a:ext cx="1993580" cy="34159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36000" lIns="68575" spcFirstLastPara="1" rIns="342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Value Prop &amp; Proof Points</a:t>
            </a:r>
            <a:endParaRPr/>
          </a:p>
        </p:txBody>
      </p:sp>
      <p:sp>
        <p:nvSpPr>
          <p:cNvPr id="114" name="Google Shape;114;p13"/>
          <p:cNvSpPr/>
          <p:nvPr/>
        </p:nvSpPr>
        <p:spPr>
          <a:xfrm>
            <a:off x="712460" y="3193346"/>
            <a:ext cx="2520678" cy="151044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0" lIns="36575" spcFirstLastPara="1" rIns="36575" wrap="square" tIns="36575">
            <a:noAutofit/>
          </a:bodyPr>
          <a:lstStyle/>
          <a:p>
            <a:pPr indent="-180000" lvl="0" marL="1800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Why we are better, faster, and/or cheaper than current solutions</a:t>
            </a:r>
            <a:endParaRPr/>
          </a:p>
          <a:p>
            <a:pPr indent="-180000" lvl="0" marL="1800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Evidence</a:t>
            </a:r>
            <a:endParaRPr/>
          </a:p>
          <a:p>
            <a:pPr indent="-180000" lvl="0" marL="1800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More Evidence</a:t>
            </a:r>
            <a:endParaRPr/>
          </a:p>
          <a:p>
            <a:pPr indent="-180000" lvl="0" marL="1800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•"/>
            </a:pPr>
            <a:r>
              <a:rPr lang="en-US" sz="9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And Still More Evidence</a:t>
            </a:r>
            <a:endParaRPr sz="9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15" name="Google Shape;115;p13"/>
          <p:cNvSpPr/>
          <p:nvPr/>
        </p:nvSpPr>
        <p:spPr>
          <a:xfrm>
            <a:off x="712461" y="2661393"/>
            <a:ext cx="566938" cy="406304"/>
          </a:xfrm>
          <a:prstGeom prst="round2SameRect">
            <a:avLst>
              <a:gd fmla="val 13021" name="adj1"/>
              <a:gd fmla="val 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cxnSp>
        <p:nvCxnSpPr>
          <p:cNvPr id="116" name="Google Shape;116;p13"/>
          <p:cNvCxnSpPr/>
          <p:nvPr/>
        </p:nvCxnSpPr>
        <p:spPr>
          <a:xfrm>
            <a:off x="712458" y="3067699"/>
            <a:ext cx="2519290" cy="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117" name="Google Shape;117;p13"/>
          <p:cNvGrpSpPr/>
          <p:nvPr/>
        </p:nvGrpSpPr>
        <p:grpSpPr>
          <a:xfrm>
            <a:off x="834797" y="2747523"/>
            <a:ext cx="322279" cy="234045"/>
            <a:chOff x="5554663" y="723900"/>
            <a:chExt cx="357187" cy="361951"/>
          </a:xfrm>
        </p:grpSpPr>
        <p:sp>
          <p:nvSpPr>
            <p:cNvPr id="118" name="Google Shape;118;p13"/>
            <p:cNvSpPr/>
            <p:nvPr/>
          </p:nvSpPr>
          <p:spPr>
            <a:xfrm>
              <a:off x="5554663" y="949325"/>
              <a:ext cx="131763" cy="136525"/>
            </a:xfrm>
            <a:custGeom>
              <a:rect b="b" l="l" r="r" t="t"/>
              <a:pathLst>
                <a:path extrusionOk="0" h="36" w="35">
                  <a:moveTo>
                    <a:pt x="12" y="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2"/>
                    <a:pt x="0" y="22"/>
                    <a:pt x="0" y="23"/>
                  </a:cubicBezTo>
                  <a:cubicBezTo>
                    <a:pt x="1" y="24"/>
                    <a:pt x="2" y="24"/>
                    <a:pt x="2" y="24"/>
                  </a:cubicBezTo>
                  <a:cubicBezTo>
                    <a:pt x="16" y="22"/>
                    <a:pt x="16" y="22"/>
                    <a:pt x="16" y="22"/>
                  </a:cubicBezTo>
                  <a:cubicBezTo>
                    <a:pt x="21" y="35"/>
                    <a:pt x="21" y="35"/>
                    <a:pt x="21" y="35"/>
                  </a:cubicBezTo>
                  <a:cubicBezTo>
                    <a:pt x="21" y="35"/>
                    <a:pt x="22" y="36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3" y="36"/>
                    <a:pt x="24" y="36"/>
                    <a:pt x="24" y="35"/>
                  </a:cubicBezTo>
                  <a:cubicBezTo>
                    <a:pt x="35" y="18"/>
                    <a:pt x="35" y="18"/>
                    <a:pt x="35" y="18"/>
                  </a:cubicBezTo>
                  <a:cubicBezTo>
                    <a:pt x="25" y="15"/>
                    <a:pt x="17" y="8"/>
                    <a:pt x="1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19" name="Google Shape;119;p13"/>
            <p:cNvSpPr/>
            <p:nvPr/>
          </p:nvSpPr>
          <p:spPr>
            <a:xfrm>
              <a:off x="5784850" y="954088"/>
              <a:ext cx="127000" cy="131763"/>
            </a:xfrm>
            <a:custGeom>
              <a:rect b="b" l="l" r="r" t="t"/>
              <a:pathLst>
                <a:path extrusionOk="0" h="35" w="34">
                  <a:moveTo>
                    <a:pt x="34" y="2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17" y="8"/>
                    <a:pt x="9" y="14"/>
                    <a:pt x="0" y="17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10" y="35"/>
                    <a:pt x="11" y="35"/>
                    <a:pt x="12" y="35"/>
                  </a:cubicBezTo>
                  <a:cubicBezTo>
                    <a:pt x="12" y="35"/>
                    <a:pt x="12" y="35"/>
                    <a:pt x="12" y="35"/>
                  </a:cubicBezTo>
                  <a:cubicBezTo>
                    <a:pt x="13" y="35"/>
                    <a:pt x="13" y="34"/>
                    <a:pt x="13" y="34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32" y="23"/>
                    <a:pt x="32" y="23"/>
                    <a:pt x="32" y="23"/>
                  </a:cubicBezTo>
                  <a:cubicBezTo>
                    <a:pt x="33" y="23"/>
                    <a:pt x="34" y="23"/>
                    <a:pt x="34" y="22"/>
                  </a:cubicBezTo>
                  <a:cubicBezTo>
                    <a:pt x="34" y="21"/>
                    <a:pt x="34" y="21"/>
                    <a:pt x="34" y="2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  <p:sp>
          <p:nvSpPr>
            <p:cNvPr id="120" name="Google Shape;120;p13"/>
            <p:cNvSpPr/>
            <p:nvPr/>
          </p:nvSpPr>
          <p:spPr>
            <a:xfrm>
              <a:off x="5592763" y="723900"/>
              <a:ext cx="285750" cy="285750"/>
            </a:xfrm>
            <a:custGeom>
              <a:rect b="b" l="l" r="r" t="t"/>
              <a:pathLst>
                <a:path extrusionOk="0" h="76" w="76">
                  <a:moveTo>
                    <a:pt x="76" y="38"/>
                  </a:moveTo>
                  <a:cubicBezTo>
                    <a:pt x="76" y="17"/>
                    <a:pt x="59" y="0"/>
                    <a:pt x="38" y="0"/>
                  </a:cubicBezTo>
                  <a:cubicBezTo>
                    <a:pt x="17" y="0"/>
                    <a:pt x="0" y="17"/>
                    <a:pt x="0" y="38"/>
                  </a:cubicBezTo>
                  <a:cubicBezTo>
                    <a:pt x="0" y="59"/>
                    <a:pt x="17" y="76"/>
                    <a:pt x="38" y="76"/>
                  </a:cubicBezTo>
                  <a:cubicBezTo>
                    <a:pt x="59" y="76"/>
                    <a:pt x="76" y="59"/>
                    <a:pt x="76" y="38"/>
                  </a:cubicBezTo>
                  <a:close/>
                  <a:moveTo>
                    <a:pt x="57" y="34"/>
                  </a:moveTo>
                  <a:cubicBezTo>
                    <a:pt x="48" y="41"/>
                    <a:pt x="48" y="41"/>
                    <a:pt x="48" y="41"/>
                  </a:cubicBezTo>
                  <a:cubicBezTo>
                    <a:pt x="52" y="53"/>
                    <a:pt x="52" y="53"/>
                    <a:pt x="52" y="53"/>
                  </a:cubicBezTo>
                  <a:cubicBezTo>
                    <a:pt x="52" y="54"/>
                    <a:pt x="52" y="55"/>
                    <a:pt x="51" y="56"/>
                  </a:cubicBezTo>
                  <a:cubicBezTo>
                    <a:pt x="51" y="56"/>
                    <a:pt x="50" y="56"/>
                    <a:pt x="50" y="56"/>
                  </a:cubicBezTo>
                  <a:cubicBezTo>
                    <a:pt x="50" y="56"/>
                    <a:pt x="49" y="56"/>
                    <a:pt x="49" y="56"/>
                  </a:cubicBezTo>
                  <a:cubicBezTo>
                    <a:pt x="38" y="49"/>
                    <a:pt x="38" y="49"/>
                    <a:pt x="38" y="49"/>
                  </a:cubicBezTo>
                  <a:cubicBezTo>
                    <a:pt x="27" y="56"/>
                    <a:pt x="27" y="56"/>
                    <a:pt x="27" y="56"/>
                  </a:cubicBezTo>
                  <a:cubicBezTo>
                    <a:pt x="26" y="56"/>
                    <a:pt x="25" y="56"/>
                    <a:pt x="25" y="56"/>
                  </a:cubicBezTo>
                  <a:cubicBezTo>
                    <a:pt x="24" y="55"/>
                    <a:pt x="24" y="54"/>
                    <a:pt x="24" y="53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8" y="33"/>
                    <a:pt x="18" y="32"/>
                    <a:pt x="18" y="31"/>
                  </a:cubicBezTo>
                  <a:cubicBezTo>
                    <a:pt x="18" y="31"/>
                    <a:pt x="19" y="30"/>
                    <a:pt x="20" y="30"/>
                  </a:cubicBezTo>
                  <a:cubicBezTo>
                    <a:pt x="31" y="30"/>
                    <a:pt x="31" y="30"/>
                    <a:pt x="31" y="30"/>
                  </a:cubicBezTo>
                  <a:cubicBezTo>
                    <a:pt x="36" y="19"/>
                    <a:pt x="36" y="19"/>
                    <a:pt x="36" y="19"/>
                  </a:cubicBezTo>
                  <a:cubicBezTo>
                    <a:pt x="37" y="18"/>
                    <a:pt x="39" y="18"/>
                    <a:pt x="40" y="19"/>
                  </a:cubicBezTo>
                  <a:cubicBezTo>
                    <a:pt x="45" y="30"/>
                    <a:pt x="45" y="30"/>
                    <a:pt x="45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7" y="30"/>
                    <a:pt x="58" y="31"/>
                    <a:pt x="58" y="31"/>
                  </a:cubicBezTo>
                  <a:cubicBezTo>
                    <a:pt x="58" y="32"/>
                    <a:pt x="58" y="33"/>
                    <a:pt x="57" y="3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sp>
        <p:nvSpPr>
          <p:cNvPr id="121" name="Google Shape;121;p13"/>
          <p:cNvSpPr/>
          <p:nvPr/>
        </p:nvSpPr>
        <p:spPr>
          <a:xfrm>
            <a:off x="343050" y="4426625"/>
            <a:ext cx="8526415" cy="297920"/>
          </a:xfrm>
          <a:prstGeom prst="round2SameRect">
            <a:avLst>
              <a:gd fmla="val 40568" name="adj1"/>
              <a:gd fmla="val 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68575" lIns="68575" spcFirstLastPara="1" rIns="342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Initial set of Key Performance Indicators</a:t>
            </a:r>
            <a:r>
              <a:rPr b="1" lang="en-US" sz="1000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)</a:t>
            </a:r>
            <a:endParaRPr b="1" sz="10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22" name="Google Shape;122;p13"/>
          <p:cNvSpPr/>
          <p:nvPr/>
        </p:nvSpPr>
        <p:spPr>
          <a:xfrm>
            <a:off x="3532850" y="1658550"/>
            <a:ext cx="2289300" cy="769500"/>
          </a:xfrm>
          <a:prstGeom prst="rect">
            <a:avLst/>
          </a:prstGeom>
          <a:solidFill>
            <a:srgbClr val="F2F2F2">
              <a:alpha val="49803"/>
            </a:srgbClr>
          </a:solidFill>
          <a:ln>
            <a:noFill/>
          </a:ln>
        </p:spPr>
        <p:txBody>
          <a:bodyPr anchorCtr="0" anchor="b" bIns="108000" lIns="108000" spcFirstLastPara="1" rIns="108000" wrap="square" tIns="468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This is </a:t>
            </a:r>
            <a:r>
              <a:rPr lang="en-US" sz="900">
                <a:latin typeface="Quattrocento Sans"/>
                <a:ea typeface="Quattrocento Sans"/>
                <a:cs typeface="Quattrocento Sans"/>
                <a:sym typeface="Quattrocento Sans"/>
              </a:rPr>
              <a:t>what</a:t>
            </a:r>
            <a:r>
              <a:rPr lang="en-US" sz="9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success looks like for us in </a:t>
            </a:r>
            <a:r>
              <a:rPr lang="en-US" sz="900">
                <a:latin typeface="Quattrocento Sans"/>
                <a:ea typeface="Quattrocento Sans"/>
                <a:cs typeface="Quattrocento Sans"/>
                <a:sym typeface="Quattrocento Sans"/>
              </a:rPr>
              <a:t>aspirational </a:t>
            </a:r>
            <a:r>
              <a:rPr lang="en-US" sz="9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terms.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23" name="Google Shape;123;p13"/>
          <p:cNvSpPr/>
          <p:nvPr/>
        </p:nvSpPr>
        <p:spPr>
          <a:xfrm>
            <a:off x="3535550" y="1343360"/>
            <a:ext cx="2290800" cy="297900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24" name="Google Shape;124;p13"/>
          <p:cNvSpPr/>
          <p:nvPr/>
        </p:nvSpPr>
        <p:spPr>
          <a:xfrm>
            <a:off x="4482795" y="1390750"/>
            <a:ext cx="5211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68575" spcFirstLastPara="1" rIns="342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Vision</a:t>
            </a:r>
            <a:endParaRPr/>
          </a:p>
        </p:txBody>
      </p:sp>
      <p:sp>
        <p:nvSpPr>
          <p:cNvPr id="125" name="Google Shape;125;p13"/>
          <p:cNvSpPr/>
          <p:nvPr/>
        </p:nvSpPr>
        <p:spPr>
          <a:xfrm>
            <a:off x="4277204" y="1459845"/>
            <a:ext cx="92621" cy="64919"/>
          </a:xfrm>
          <a:custGeom>
            <a:rect b="b" l="l" r="r" t="t"/>
            <a:pathLst>
              <a:path extrusionOk="0" h="28" w="28">
                <a:moveTo>
                  <a:pt x="14" y="28"/>
                </a:moveTo>
                <a:cubicBezTo>
                  <a:pt x="22" y="28"/>
                  <a:pt x="28" y="22"/>
                  <a:pt x="28" y="14"/>
                </a:cubicBezTo>
                <a:cubicBezTo>
                  <a:pt x="28" y="6"/>
                  <a:pt x="22" y="0"/>
                  <a:pt x="14" y="0"/>
                </a:cubicBezTo>
                <a:cubicBezTo>
                  <a:pt x="6" y="0"/>
                  <a:pt x="0" y="6"/>
                  <a:pt x="0" y="14"/>
                </a:cubicBezTo>
                <a:cubicBezTo>
                  <a:pt x="0" y="22"/>
                  <a:pt x="6" y="28"/>
                  <a:pt x="14" y="28"/>
                </a:cubicBezTo>
                <a:close/>
                <a:moveTo>
                  <a:pt x="6" y="12"/>
                </a:moveTo>
                <a:cubicBezTo>
                  <a:pt x="7" y="12"/>
                  <a:pt x="8" y="13"/>
                  <a:pt x="8" y="14"/>
                </a:cubicBezTo>
                <a:cubicBezTo>
                  <a:pt x="8" y="17"/>
                  <a:pt x="11" y="20"/>
                  <a:pt x="14" y="20"/>
                </a:cubicBezTo>
                <a:cubicBezTo>
                  <a:pt x="17" y="20"/>
                  <a:pt x="20" y="17"/>
                  <a:pt x="20" y="14"/>
                </a:cubicBezTo>
                <a:cubicBezTo>
                  <a:pt x="20" y="11"/>
                  <a:pt x="17" y="8"/>
                  <a:pt x="14" y="8"/>
                </a:cubicBezTo>
                <a:cubicBezTo>
                  <a:pt x="13" y="8"/>
                  <a:pt x="12" y="7"/>
                  <a:pt x="12" y="6"/>
                </a:cubicBezTo>
                <a:cubicBezTo>
                  <a:pt x="12" y="5"/>
                  <a:pt x="13" y="4"/>
                  <a:pt x="14" y="4"/>
                </a:cubicBezTo>
                <a:cubicBezTo>
                  <a:pt x="20" y="4"/>
                  <a:pt x="24" y="8"/>
                  <a:pt x="24" y="14"/>
                </a:cubicBezTo>
                <a:cubicBezTo>
                  <a:pt x="24" y="20"/>
                  <a:pt x="20" y="24"/>
                  <a:pt x="14" y="24"/>
                </a:cubicBezTo>
                <a:cubicBezTo>
                  <a:pt x="8" y="24"/>
                  <a:pt x="4" y="20"/>
                  <a:pt x="4" y="14"/>
                </a:cubicBezTo>
                <a:cubicBezTo>
                  <a:pt x="4" y="13"/>
                  <a:pt x="5" y="12"/>
                  <a:pt x="6" y="1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26" name="Google Shape;126;p13"/>
          <p:cNvSpPr/>
          <p:nvPr/>
        </p:nvSpPr>
        <p:spPr>
          <a:xfrm>
            <a:off x="4164236" y="1426886"/>
            <a:ext cx="318561" cy="130821"/>
          </a:xfrm>
          <a:custGeom>
            <a:rect b="b" l="l" r="r" t="t"/>
            <a:pathLst>
              <a:path extrusionOk="0" h="56" w="96">
                <a:moveTo>
                  <a:pt x="0" y="29"/>
                </a:moveTo>
                <a:cubicBezTo>
                  <a:pt x="1" y="30"/>
                  <a:pt x="22" y="56"/>
                  <a:pt x="48" y="56"/>
                </a:cubicBezTo>
                <a:cubicBezTo>
                  <a:pt x="74" y="56"/>
                  <a:pt x="95" y="30"/>
                  <a:pt x="96" y="29"/>
                </a:cubicBezTo>
                <a:cubicBezTo>
                  <a:pt x="96" y="29"/>
                  <a:pt x="96" y="27"/>
                  <a:pt x="96" y="27"/>
                </a:cubicBezTo>
                <a:cubicBezTo>
                  <a:pt x="95" y="26"/>
                  <a:pt x="74" y="0"/>
                  <a:pt x="48" y="0"/>
                </a:cubicBezTo>
                <a:cubicBezTo>
                  <a:pt x="22" y="0"/>
                  <a:pt x="1" y="26"/>
                  <a:pt x="0" y="27"/>
                </a:cubicBezTo>
                <a:cubicBezTo>
                  <a:pt x="0" y="27"/>
                  <a:pt x="0" y="29"/>
                  <a:pt x="0" y="29"/>
                </a:cubicBezTo>
                <a:close/>
                <a:moveTo>
                  <a:pt x="48" y="10"/>
                </a:moveTo>
                <a:cubicBezTo>
                  <a:pt x="58" y="10"/>
                  <a:pt x="66" y="18"/>
                  <a:pt x="66" y="28"/>
                </a:cubicBezTo>
                <a:cubicBezTo>
                  <a:pt x="66" y="38"/>
                  <a:pt x="58" y="46"/>
                  <a:pt x="48" y="46"/>
                </a:cubicBezTo>
                <a:cubicBezTo>
                  <a:pt x="38" y="46"/>
                  <a:pt x="30" y="38"/>
                  <a:pt x="30" y="28"/>
                </a:cubicBezTo>
                <a:cubicBezTo>
                  <a:pt x="30" y="18"/>
                  <a:pt x="38" y="10"/>
                  <a:pt x="48" y="1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cxnSp>
        <p:nvCxnSpPr>
          <p:cNvPr id="127" name="Google Shape;127;p13"/>
          <p:cNvCxnSpPr/>
          <p:nvPr/>
        </p:nvCxnSpPr>
        <p:spPr>
          <a:xfrm>
            <a:off x="4432088" y="2446688"/>
            <a:ext cx="489187" cy="0"/>
          </a:xfrm>
          <a:prstGeom prst="straightConnector1">
            <a:avLst/>
          </a:prstGeom>
          <a:noFill/>
          <a:ln cap="rnd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8" name="Google Shape;128;p13"/>
          <p:cNvCxnSpPr/>
          <p:nvPr/>
        </p:nvCxnSpPr>
        <p:spPr>
          <a:xfrm>
            <a:off x="3535495" y="1654644"/>
            <a:ext cx="2290800" cy="0"/>
          </a:xfrm>
          <a:prstGeom prst="straightConnector1">
            <a:avLst/>
          </a:prstGeom>
          <a:noFill/>
          <a:ln cap="flat" cmpd="sng" w="1587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9" name="Google Shape;129;p13"/>
          <p:cNvSpPr/>
          <p:nvPr/>
        </p:nvSpPr>
        <p:spPr>
          <a:xfrm>
            <a:off x="1075125" y="1343354"/>
            <a:ext cx="2290800" cy="297900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30" name="Google Shape;130;p13"/>
          <p:cNvSpPr/>
          <p:nvPr/>
        </p:nvSpPr>
        <p:spPr>
          <a:xfrm>
            <a:off x="1883175" y="1381763"/>
            <a:ext cx="6747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68575" spcFirstLastPara="1" rIns="342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Mission</a:t>
            </a:r>
            <a:endParaRPr/>
          </a:p>
        </p:txBody>
      </p:sp>
      <p:cxnSp>
        <p:nvCxnSpPr>
          <p:cNvPr id="131" name="Google Shape;131;p13"/>
          <p:cNvCxnSpPr/>
          <p:nvPr/>
        </p:nvCxnSpPr>
        <p:spPr>
          <a:xfrm>
            <a:off x="1998505" y="2445105"/>
            <a:ext cx="445800" cy="0"/>
          </a:xfrm>
          <a:prstGeom prst="straightConnector1">
            <a:avLst/>
          </a:prstGeom>
          <a:noFill/>
          <a:ln cap="rnd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2" name="Google Shape;132;p13"/>
          <p:cNvCxnSpPr/>
          <p:nvPr/>
        </p:nvCxnSpPr>
        <p:spPr>
          <a:xfrm flipH="1" rot="10800000">
            <a:off x="1068130" y="1650747"/>
            <a:ext cx="2289300" cy="7800"/>
          </a:xfrm>
          <a:prstGeom prst="straightConnector1">
            <a:avLst/>
          </a:prstGeom>
          <a:noFill/>
          <a:ln cap="flat" cmpd="sng" w="1587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3" name="Google Shape;133;p13"/>
          <p:cNvSpPr/>
          <p:nvPr/>
        </p:nvSpPr>
        <p:spPr>
          <a:xfrm>
            <a:off x="1567425" y="1381500"/>
            <a:ext cx="241575" cy="221600"/>
          </a:xfrm>
          <a:custGeom>
            <a:rect b="b" l="l" r="r" t="t"/>
            <a:pathLst>
              <a:path extrusionOk="0" h="96" w="96">
                <a:moveTo>
                  <a:pt x="4" y="52"/>
                </a:moveTo>
                <a:cubicBezTo>
                  <a:pt x="12" y="52"/>
                  <a:pt x="12" y="52"/>
                  <a:pt x="12" y="52"/>
                </a:cubicBezTo>
                <a:cubicBezTo>
                  <a:pt x="14" y="69"/>
                  <a:pt x="27" y="82"/>
                  <a:pt x="44" y="84"/>
                </a:cubicBezTo>
                <a:cubicBezTo>
                  <a:pt x="44" y="92"/>
                  <a:pt x="44" y="92"/>
                  <a:pt x="44" y="92"/>
                </a:cubicBezTo>
                <a:cubicBezTo>
                  <a:pt x="44" y="94"/>
                  <a:pt x="46" y="96"/>
                  <a:pt x="48" y="96"/>
                </a:cubicBezTo>
                <a:cubicBezTo>
                  <a:pt x="50" y="96"/>
                  <a:pt x="52" y="94"/>
                  <a:pt x="52" y="92"/>
                </a:cubicBezTo>
                <a:cubicBezTo>
                  <a:pt x="52" y="84"/>
                  <a:pt x="52" y="84"/>
                  <a:pt x="52" y="84"/>
                </a:cubicBezTo>
                <a:cubicBezTo>
                  <a:pt x="69" y="82"/>
                  <a:pt x="82" y="69"/>
                  <a:pt x="84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94" y="52"/>
                  <a:pt x="96" y="50"/>
                  <a:pt x="96" y="48"/>
                </a:cubicBezTo>
                <a:cubicBezTo>
                  <a:pt x="96" y="46"/>
                  <a:pt x="94" y="44"/>
                  <a:pt x="92" y="44"/>
                </a:cubicBezTo>
                <a:cubicBezTo>
                  <a:pt x="84" y="44"/>
                  <a:pt x="84" y="44"/>
                  <a:pt x="84" y="44"/>
                </a:cubicBezTo>
                <a:cubicBezTo>
                  <a:pt x="82" y="27"/>
                  <a:pt x="69" y="14"/>
                  <a:pt x="52" y="12"/>
                </a:cubicBezTo>
                <a:cubicBezTo>
                  <a:pt x="52" y="4"/>
                  <a:pt x="52" y="4"/>
                  <a:pt x="52" y="4"/>
                </a:cubicBezTo>
                <a:cubicBezTo>
                  <a:pt x="52" y="2"/>
                  <a:pt x="50" y="0"/>
                  <a:pt x="48" y="0"/>
                </a:cubicBezTo>
                <a:cubicBezTo>
                  <a:pt x="46" y="0"/>
                  <a:pt x="44" y="2"/>
                  <a:pt x="44" y="4"/>
                </a:cubicBezTo>
                <a:cubicBezTo>
                  <a:pt x="44" y="12"/>
                  <a:pt x="44" y="12"/>
                  <a:pt x="44" y="12"/>
                </a:cubicBezTo>
                <a:cubicBezTo>
                  <a:pt x="27" y="14"/>
                  <a:pt x="14" y="27"/>
                  <a:pt x="12" y="44"/>
                </a:cubicBezTo>
                <a:cubicBezTo>
                  <a:pt x="4" y="44"/>
                  <a:pt x="4" y="44"/>
                  <a:pt x="4" y="44"/>
                </a:cubicBezTo>
                <a:cubicBezTo>
                  <a:pt x="2" y="44"/>
                  <a:pt x="0" y="46"/>
                  <a:pt x="0" y="48"/>
                </a:cubicBezTo>
                <a:cubicBezTo>
                  <a:pt x="0" y="50"/>
                  <a:pt x="2" y="52"/>
                  <a:pt x="4" y="52"/>
                </a:cubicBezTo>
                <a:close/>
                <a:moveTo>
                  <a:pt x="44" y="20"/>
                </a:moveTo>
                <a:cubicBezTo>
                  <a:pt x="44" y="27"/>
                  <a:pt x="44" y="27"/>
                  <a:pt x="44" y="27"/>
                </a:cubicBezTo>
                <a:cubicBezTo>
                  <a:pt x="44" y="29"/>
                  <a:pt x="46" y="31"/>
                  <a:pt x="48" y="31"/>
                </a:cubicBezTo>
                <a:cubicBezTo>
                  <a:pt x="50" y="31"/>
                  <a:pt x="52" y="29"/>
                  <a:pt x="52" y="27"/>
                </a:cubicBezTo>
                <a:cubicBezTo>
                  <a:pt x="52" y="20"/>
                  <a:pt x="52" y="20"/>
                  <a:pt x="52" y="20"/>
                </a:cubicBezTo>
                <a:cubicBezTo>
                  <a:pt x="65" y="22"/>
                  <a:pt x="74" y="31"/>
                  <a:pt x="76" y="44"/>
                </a:cubicBezTo>
                <a:cubicBezTo>
                  <a:pt x="69" y="44"/>
                  <a:pt x="69" y="44"/>
                  <a:pt x="69" y="44"/>
                </a:cubicBezTo>
                <a:cubicBezTo>
                  <a:pt x="67" y="44"/>
                  <a:pt x="65" y="46"/>
                  <a:pt x="65" y="48"/>
                </a:cubicBezTo>
                <a:cubicBezTo>
                  <a:pt x="65" y="50"/>
                  <a:pt x="67" y="52"/>
                  <a:pt x="69" y="52"/>
                </a:cubicBezTo>
                <a:cubicBezTo>
                  <a:pt x="76" y="52"/>
                  <a:pt x="76" y="52"/>
                  <a:pt x="76" y="52"/>
                </a:cubicBezTo>
                <a:cubicBezTo>
                  <a:pt x="74" y="65"/>
                  <a:pt x="65" y="74"/>
                  <a:pt x="52" y="76"/>
                </a:cubicBezTo>
                <a:cubicBezTo>
                  <a:pt x="52" y="69"/>
                  <a:pt x="52" y="69"/>
                  <a:pt x="52" y="69"/>
                </a:cubicBezTo>
                <a:cubicBezTo>
                  <a:pt x="52" y="67"/>
                  <a:pt x="50" y="65"/>
                  <a:pt x="48" y="65"/>
                </a:cubicBezTo>
                <a:cubicBezTo>
                  <a:pt x="46" y="65"/>
                  <a:pt x="44" y="67"/>
                  <a:pt x="44" y="69"/>
                </a:cubicBezTo>
                <a:cubicBezTo>
                  <a:pt x="44" y="76"/>
                  <a:pt x="44" y="76"/>
                  <a:pt x="44" y="76"/>
                </a:cubicBezTo>
                <a:cubicBezTo>
                  <a:pt x="31" y="74"/>
                  <a:pt x="22" y="65"/>
                  <a:pt x="20" y="52"/>
                </a:cubicBezTo>
                <a:cubicBezTo>
                  <a:pt x="27" y="52"/>
                  <a:pt x="27" y="52"/>
                  <a:pt x="27" y="52"/>
                </a:cubicBezTo>
                <a:cubicBezTo>
                  <a:pt x="29" y="52"/>
                  <a:pt x="31" y="50"/>
                  <a:pt x="31" y="48"/>
                </a:cubicBezTo>
                <a:cubicBezTo>
                  <a:pt x="31" y="46"/>
                  <a:pt x="29" y="44"/>
                  <a:pt x="27" y="44"/>
                </a:cubicBezTo>
                <a:cubicBezTo>
                  <a:pt x="20" y="44"/>
                  <a:pt x="20" y="44"/>
                  <a:pt x="20" y="44"/>
                </a:cubicBezTo>
                <a:cubicBezTo>
                  <a:pt x="22" y="31"/>
                  <a:pt x="31" y="22"/>
                  <a:pt x="44" y="2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34" name="Google Shape;134;p13"/>
          <p:cNvSpPr/>
          <p:nvPr/>
        </p:nvSpPr>
        <p:spPr>
          <a:xfrm>
            <a:off x="5995975" y="1675651"/>
            <a:ext cx="2290800" cy="769500"/>
          </a:xfrm>
          <a:prstGeom prst="rect">
            <a:avLst/>
          </a:prstGeom>
          <a:solidFill>
            <a:srgbClr val="F2F2F2">
              <a:alpha val="49803"/>
            </a:srgbClr>
          </a:solidFill>
          <a:ln>
            <a:noFill/>
          </a:ln>
        </p:spPr>
        <p:txBody>
          <a:bodyPr anchorCtr="0" anchor="b" bIns="108000" lIns="108000" spcFirstLastPara="1" rIns="108000" wrap="square" tIns="4680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Here are our values and org culture in concrete terms.</a:t>
            </a:r>
            <a:endParaRPr sz="90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35" name="Google Shape;135;p13"/>
          <p:cNvSpPr/>
          <p:nvPr/>
        </p:nvSpPr>
        <p:spPr>
          <a:xfrm>
            <a:off x="5995975" y="1335473"/>
            <a:ext cx="2290800" cy="297900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36" name="Google Shape;136;p13"/>
          <p:cNvSpPr/>
          <p:nvPr/>
        </p:nvSpPr>
        <p:spPr>
          <a:xfrm>
            <a:off x="6908248" y="1381775"/>
            <a:ext cx="5460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68575" spcFirstLastPara="1" rIns="342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Values</a:t>
            </a:r>
            <a:endParaRPr/>
          </a:p>
        </p:txBody>
      </p:sp>
      <p:cxnSp>
        <p:nvCxnSpPr>
          <p:cNvPr id="137" name="Google Shape;137;p13"/>
          <p:cNvCxnSpPr/>
          <p:nvPr/>
        </p:nvCxnSpPr>
        <p:spPr>
          <a:xfrm>
            <a:off x="6945135" y="2445099"/>
            <a:ext cx="472251" cy="0"/>
          </a:xfrm>
          <a:prstGeom prst="straightConnector1">
            <a:avLst/>
          </a:prstGeom>
          <a:noFill/>
          <a:ln cap="rnd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8" name="Google Shape;138;p13"/>
          <p:cNvCxnSpPr/>
          <p:nvPr/>
        </p:nvCxnSpPr>
        <p:spPr>
          <a:xfrm flipH="1" rot="10800000">
            <a:off x="5991525" y="1645330"/>
            <a:ext cx="2299800" cy="1500"/>
          </a:xfrm>
          <a:prstGeom prst="straightConnector1">
            <a:avLst/>
          </a:prstGeom>
          <a:noFill/>
          <a:ln cap="flat" cmpd="sng" w="1587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9" name="Google Shape;139;p13"/>
          <p:cNvSpPr txBox="1"/>
          <p:nvPr>
            <p:ph idx="4294967295" type="title"/>
          </p:nvPr>
        </p:nvSpPr>
        <p:spPr>
          <a:xfrm>
            <a:off x="599980" y="844955"/>
            <a:ext cx="8153400" cy="2215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Quattrocento Sans"/>
              <a:buNone/>
            </a:pPr>
            <a:r>
              <a:rPr b="1" lang="en-US" sz="2000"/>
              <a:t>BHAG</a:t>
            </a:r>
            <a:r>
              <a:rPr lang="en-US" sz="1600"/>
              <a:t>: </a:t>
            </a:r>
            <a:r>
              <a:rPr b="0" lang="en-US" sz="1600"/>
              <a:t>Your organization’s highest ambition stated as a quantifiable objective. </a:t>
            </a:r>
            <a:endParaRPr b="0" sz="1800"/>
          </a:p>
        </p:txBody>
      </p:sp>
      <p:sp>
        <p:nvSpPr>
          <p:cNvPr id="140" name="Google Shape;140;p13"/>
          <p:cNvSpPr txBox="1"/>
          <p:nvPr>
            <p:ph idx="12" type="sldNum"/>
          </p:nvPr>
        </p:nvSpPr>
        <p:spPr>
          <a:xfrm>
            <a:off x="5822150" y="6356350"/>
            <a:ext cx="26931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COPYRIGHT 2025 Altruist Partners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1" name="Google Shape;141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65006" y="1390750"/>
            <a:ext cx="177519" cy="190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13"/>
          <p:cNvSpPr/>
          <p:nvPr/>
        </p:nvSpPr>
        <p:spPr>
          <a:xfrm>
            <a:off x="1069725" y="1668050"/>
            <a:ext cx="2289300" cy="769500"/>
          </a:xfrm>
          <a:prstGeom prst="rect">
            <a:avLst/>
          </a:prstGeom>
          <a:solidFill>
            <a:srgbClr val="F2F2F2">
              <a:alpha val="49800"/>
            </a:srgbClr>
          </a:solidFill>
          <a:ln>
            <a:noFill/>
          </a:ln>
        </p:spPr>
        <p:txBody>
          <a:bodyPr anchorCtr="0" anchor="b" bIns="108000" lIns="108000" spcFirstLastPara="1" rIns="108000" wrap="square" tIns="468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This is </a:t>
            </a:r>
            <a:r>
              <a:rPr lang="en-US" sz="900">
                <a:latin typeface="Quattrocento Sans"/>
                <a:ea typeface="Quattrocento Sans"/>
                <a:cs typeface="Quattrocento Sans"/>
                <a:sym typeface="Quattrocento Sans"/>
              </a:rPr>
              <a:t>what</a:t>
            </a:r>
            <a:r>
              <a:rPr lang="en-US" sz="9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success looks like for us in </a:t>
            </a:r>
            <a:r>
              <a:rPr lang="en-US" sz="900">
                <a:latin typeface="Quattrocento Sans"/>
                <a:ea typeface="Quattrocento Sans"/>
                <a:cs typeface="Quattrocento Sans"/>
                <a:sym typeface="Quattrocento Sans"/>
              </a:rPr>
              <a:t>aspirational </a:t>
            </a:r>
            <a:r>
              <a:rPr lang="en-US" sz="900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terms.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0000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Custom 175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BFE6"/>
      </a:accent1>
      <a:accent2>
        <a:srgbClr val="003E58"/>
      </a:accent2>
      <a:accent3>
        <a:srgbClr val="FFC000"/>
      </a:accent3>
      <a:accent4>
        <a:srgbClr val="FFFFFF"/>
      </a:accent4>
      <a:accent5>
        <a:srgbClr val="FFFFFF"/>
      </a:accent5>
      <a:accent6>
        <a:srgbClr val="FFFFF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